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27" roundtripDataSignature="AMtx7mjJCS/Z9V4qJXCcN5cv88o/D2AT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501831E-47B9-4080-9543-8FEC09D2855E}">
  <a:tblStyle styleId="{0501831E-47B9-4080-9543-8FEC09D2855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icago.gov/city/en/depts/cdph/supp_info/infectious/west_nile_virus_surveillancereports2011.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icagoflaneur.com/2016/06/20/a-different-way-of-looking-at-density-in-chicago/" TargetMode="External"/><Relationship Id="rId3" Type="http://schemas.openxmlformats.org/officeDocument/2006/relationships/hyperlink" Target="https://www.sporcle.com/games/No1LesbroinChi/populated_chicago_neighborhoods/results" TargetMode="External"/><Relationship Id="rId4" Type="http://schemas.openxmlformats.org/officeDocument/2006/relationships/hyperlink" Target="https://www.sciencedaily.com/releases/2014/02/140210184713.htm" TargetMode="External"/><Relationship Id="rId5" Type="http://schemas.openxmlformats.org/officeDocument/2006/relationships/hyperlink" Target="https://www.mayoclinic.org/diseases-conditions/west-nile-virus/symptoms-causes/syc-2035032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idrap.umn.edu/news-perspective/2004/07/west-nile-magnifies-need-mosquito-contro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CULEX species can hibernate?!??</a:t>
            </a:r>
            <a:endParaRPr/>
          </a:p>
        </p:txBody>
      </p:sp>
      <p:sp>
        <p:nvSpPr>
          <p:cNvPr id="190" name="Google Shape;19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u="sng">
                <a:solidFill>
                  <a:schemeClr val="hlink"/>
                </a:solidFill>
                <a:hlinkClick r:id="rId2"/>
              </a:rPr>
              <a:t>https://www.chicago.gov/city/en/depts/cdph/supp_info/infectious/west_nile_virus_surveillancereports2011.html</a:t>
            </a:r>
            <a:endParaRPr/>
          </a:p>
        </p:txBody>
      </p:sp>
      <p:sp>
        <p:nvSpPr>
          <p:cNvPr id="203" name="Google Shape;20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Explain spray &lt;&lt;&lt; affected areas</a:t>
            </a:r>
            <a:endParaRPr/>
          </a:p>
          <a:p>
            <a:pPr indent="0" lvl="0" marL="0" rtl="0" algn="l">
              <a:spcBef>
                <a:spcPts val="0"/>
              </a:spcBef>
              <a:spcAft>
                <a:spcPts val="0"/>
              </a:spcAft>
              <a:buNone/>
            </a:pPr>
            <a:r>
              <a:rPr lang="en-SG"/>
              <a:t>NO good!!</a:t>
            </a:r>
            <a:endParaRPr/>
          </a:p>
        </p:txBody>
      </p:sp>
      <p:sp>
        <p:nvSpPr>
          <p:cNvPr id="215" name="Google Shape;21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u="sng">
                <a:solidFill>
                  <a:schemeClr val="hlink"/>
                </a:solidFill>
                <a:hlinkClick r:id="rId2"/>
              </a:rPr>
              <a:t>https://chicagoflaneur.com/2016/06/20/a-different-way-of-looking-at-density-in-chicago/</a:t>
            </a:r>
            <a:endParaRPr/>
          </a:p>
          <a:p>
            <a:pPr indent="0" lvl="0" marL="0" rtl="0" algn="l">
              <a:spcBef>
                <a:spcPts val="0"/>
              </a:spcBef>
              <a:spcAft>
                <a:spcPts val="0"/>
              </a:spcAft>
              <a:buNone/>
            </a:pPr>
            <a:r>
              <a:rPr lang="en-SG" u="sng">
                <a:solidFill>
                  <a:schemeClr val="hlink"/>
                </a:solidFill>
                <a:hlinkClick r:id="rId3"/>
              </a:rPr>
              <a:t>https://www.sporcle.com/games/No1LesbroinChi/populated_chicago_neighborhoods/results</a:t>
            </a:r>
            <a:endParaRPr/>
          </a:p>
          <a:p>
            <a:pPr indent="0" lvl="0" marL="0" rtl="0" algn="l">
              <a:spcBef>
                <a:spcPts val="0"/>
              </a:spcBef>
              <a:spcAft>
                <a:spcPts val="0"/>
              </a:spcAft>
              <a:buNone/>
            </a:pPr>
            <a:r>
              <a:rPr lang="en-SG" u="sng">
                <a:solidFill>
                  <a:schemeClr val="hlink"/>
                </a:solidFill>
                <a:hlinkClick r:id="rId4"/>
              </a:rPr>
              <a:t>https://www.sciencedaily.com/releases/2014/02/140210184713.htm</a:t>
            </a:r>
            <a:endParaRPr/>
          </a:p>
          <a:p>
            <a:pPr indent="0" lvl="0" marL="0" rtl="0" algn="l">
              <a:spcBef>
                <a:spcPts val="0"/>
              </a:spcBef>
              <a:spcAft>
                <a:spcPts val="0"/>
              </a:spcAft>
              <a:buNone/>
            </a:pPr>
            <a:r>
              <a:rPr lang="en-SG" u="sng">
                <a:solidFill>
                  <a:schemeClr val="hlink"/>
                </a:solidFill>
                <a:hlinkClick r:id="rId5"/>
              </a:rPr>
              <a:t>https://www.mayoclinic.org/diseases-conditions/west-nile-virus/symptoms-causes/syc-20350320</a:t>
            </a:r>
            <a:endParaRPr/>
          </a:p>
          <a:p>
            <a:pPr indent="0" lvl="0" marL="0" rtl="0" algn="l">
              <a:spcBef>
                <a:spcPts val="0"/>
              </a:spcBef>
              <a:spcAft>
                <a:spcPts val="0"/>
              </a:spcAft>
              <a:buNone/>
            </a:pPr>
            <a:r>
              <a:rPr b="0" i="0" lang="en-SG" sz="1200">
                <a:solidFill>
                  <a:schemeClr val="dk1"/>
                </a:solidFill>
                <a:latin typeface="Calibri"/>
                <a:ea typeface="Calibri"/>
                <a:cs typeface="Calibri"/>
                <a:sym typeface="Calibri"/>
              </a:rPr>
              <a:t>the period between when you're bitten by an infected mosquito and the appearance of signs and symptoms of the illness — ranges from two to 14 days.</a:t>
            </a:r>
            <a:endParaRPr/>
          </a:p>
          <a:p>
            <a:pPr indent="0" lvl="0" marL="0" rtl="0" algn="l">
              <a:spcBef>
                <a:spcPts val="0"/>
              </a:spcBef>
              <a:spcAft>
                <a:spcPts val="0"/>
              </a:spcAft>
              <a:buNone/>
            </a:pPr>
            <a:r>
              <a:rPr b="0" i="0" lang="en-SG" sz="1200">
                <a:solidFill>
                  <a:schemeClr val="dk1"/>
                </a:solidFill>
                <a:latin typeface="Calibri"/>
                <a:ea typeface="Calibri"/>
                <a:cs typeface="Calibri"/>
                <a:sym typeface="Calibri"/>
              </a:rPr>
              <a:t>The 37,088 WNV disease cases reported to CDC from 1999 through 2012 included more than 16,000 patients with neurologic disease, over 18,000 patients who required hospitalization, and over 1,500 deaths. July 25, 2018. -first spray in 2018</a:t>
            </a:r>
            <a:endParaRPr/>
          </a:p>
          <a:p>
            <a:pPr indent="0" lvl="0" marL="0" rtl="0" algn="l">
              <a:spcBef>
                <a:spcPts val="0"/>
              </a:spcBef>
              <a:spcAft>
                <a:spcPts val="0"/>
              </a:spcAft>
              <a:buNone/>
            </a:pPr>
            <a:r>
              <a:rPr b="0" i="0" lang="en-SG" sz="1200">
                <a:solidFill>
                  <a:schemeClr val="dk1"/>
                </a:solidFill>
                <a:latin typeface="Calibri"/>
                <a:ea typeface="Calibri"/>
                <a:cs typeface="Calibri"/>
                <a:sym typeface="Calibri"/>
              </a:rPr>
              <a:t>-According to the CDC, individuals over 50 years of age are more likely to develop severe neurologic disease if infected.</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SG" sz="1200">
                <a:solidFill>
                  <a:schemeClr val="dk1"/>
                </a:solidFill>
                <a:latin typeface="Calibri"/>
                <a:ea typeface="Calibri"/>
                <a:cs typeface="Calibri"/>
                <a:sym typeface="Calibri"/>
              </a:rPr>
              <a:t>There are no medications to treat it and no vaccines to prevent it. Medical care can be expensive -- tens of thousands of dollars, for example, for those who suffer from partial or whole body paralysis. The study said patients who were hospitalized “were absent from work or school for a median 42 days.”</a:t>
            </a:r>
            <a:endParaRPr/>
          </a:p>
        </p:txBody>
      </p:sp>
      <p:sp>
        <p:nvSpPr>
          <p:cNvPr id="231" name="Google Shape;23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Our model numbers</a:t>
            </a:r>
            <a:endParaRPr/>
          </a:p>
          <a:p>
            <a:pPr indent="0" lvl="0" marL="0" rtl="0" algn="l">
              <a:spcBef>
                <a:spcPts val="0"/>
              </a:spcBef>
              <a:spcAft>
                <a:spcPts val="0"/>
              </a:spcAft>
              <a:buNone/>
            </a:pPr>
            <a:r>
              <a:rPr lang="en-SG"/>
              <a:t>Emphasize on the False cases and hw it leads to waste of resources	</a:t>
            </a:r>
            <a:endParaRPr/>
          </a:p>
        </p:txBody>
      </p:sp>
      <p:sp>
        <p:nvSpPr>
          <p:cNvPr id="265" name="Google Shape;26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Based on WNV stats from 1999- 2012</a:t>
            </a:r>
            <a:endParaRPr/>
          </a:p>
          <a:p>
            <a:pPr indent="0" lvl="0" marL="0" rtl="0" algn="l">
              <a:spcBef>
                <a:spcPts val="0"/>
              </a:spcBef>
              <a:spcAft>
                <a:spcPts val="0"/>
              </a:spcAft>
              <a:buNone/>
            </a:pPr>
            <a:r>
              <a:rPr lang="en-SG"/>
              <a:t>breakeven of 40pax for one spray</a:t>
            </a:r>
            <a:endParaRPr/>
          </a:p>
        </p:txBody>
      </p:sp>
      <p:sp>
        <p:nvSpPr>
          <p:cNvPr id="281" name="Google Shape;28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sz="800"/>
              <a:t>Roughly 234 mile predicted to have West Nile Virus</a:t>
            </a:r>
            <a:endParaRPr/>
          </a:p>
          <a:p>
            <a:pPr indent="-285750" lvl="0" marL="285750" rtl="0" algn="l">
              <a:spcBef>
                <a:spcPts val="0"/>
              </a:spcBef>
              <a:spcAft>
                <a:spcPts val="0"/>
              </a:spcAft>
              <a:buClr>
                <a:schemeClr val="dk1"/>
              </a:buClr>
              <a:buSzPts val="800"/>
              <a:buFont typeface="Calibri"/>
              <a:buChar char="-"/>
            </a:pPr>
            <a:r>
              <a:rPr lang="en-SG" sz="800"/>
              <a:t>In the densely populated northern areas of Chicago</a:t>
            </a:r>
            <a:endParaRPr/>
          </a:p>
          <a:p>
            <a:pPr indent="-285750" lvl="0" marL="285750" rtl="0" algn="l">
              <a:spcBef>
                <a:spcPts val="0"/>
              </a:spcBef>
              <a:spcAft>
                <a:spcPts val="0"/>
              </a:spcAft>
              <a:buClr>
                <a:schemeClr val="dk1"/>
              </a:buClr>
              <a:buSzPts val="800"/>
              <a:buFont typeface="Calibri"/>
              <a:buChar char="-"/>
            </a:pPr>
            <a:r>
              <a:rPr lang="en-SG" sz="800"/>
              <a:t>At least 300k population</a:t>
            </a:r>
            <a:endParaRPr/>
          </a:p>
          <a:p>
            <a:pPr indent="-285750" lvl="0" marL="285750" rtl="0" algn="l">
              <a:spcBef>
                <a:spcPts val="0"/>
              </a:spcBef>
              <a:spcAft>
                <a:spcPts val="0"/>
              </a:spcAft>
              <a:buClr>
                <a:schemeClr val="dk1"/>
              </a:buClr>
              <a:buSzPts val="800"/>
              <a:buFont typeface="Calibri"/>
              <a:buChar char="-"/>
            </a:pPr>
            <a:r>
              <a:rPr lang="en-SG" sz="800"/>
              <a:t>Estimated spraying cost?? </a:t>
            </a:r>
            <a:endParaRPr/>
          </a:p>
          <a:p>
            <a:pPr indent="-285750" lvl="0" marL="285750" rtl="0" algn="l">
              <a:spcBef>
                <a:spcPts val="0"/>
              </a:spcBef>
              <a:spcAft>
                <a:spcPts val="0"/>
              </a:spcAft>
              <a:buClr>
                <a:schemeClr val="dk1"/>
              </a:buClr>
              <a:buSzPts val="800"/>
              <a:buFont typeface="Calibri"/>
              <a:buChar char="-"/>
            </a:pPr>
            <a:r>
              <a:rPr lang="en-SG" sz="800"/>
              <a:t>834m medical cost from 1999-2012 (including complications and not initial)</a:t>
            </a:r>
            <a:endParaRPr/>
          </a:p>
          <a:p>
            <a:pPr indent="-285750" lvl="0" marL="285750" rtl="0" algn="l">
              <a:spcBef>
                <a:spcPts val="0"/>
              </a:spcBef>
              <a:spcAft>
                <a:spcPts val="0"/>
              </a:spcAft>
              <a:buClr>
                <a:schemeClr val="dk1"/>
              </a:buClr>
              <a:buSzPts val="800"/>
              <a:buFont typeface="Calibri"/>
              <a:buChar char="-"/>
            </a:pPr>
            <a:r>
              <a:rPr lang="en-SG" sz="800"/>
              <a:t>37000 affectedx</a:t>
            </a:r>
            <a:endParaRPr sz="800"/>
          </a:p>
          <a:p>
            <a:pPr indent="-285750" lvl="0" marL="285750" rtl="0" algn="l">
              <a:spcBef>
                <a:spcPts val="0"/>
              </a:spcBef>
              <a:spcAft>
                <a:spcPts val="0"/>
              </a:spcAft>
              <a:buClr>
                <a:schemeClr val="dk1"/>
              </a:buClr>
              <a:buSzPts val="800"/>
              <a:buFont typeface="Calibri"/>
              <a:buChar char="-"/>
            </a:pPr>
            <a:r>
              <a:rPr lang="en-SG" sz="800"/>
              <a:t>$23,500/pax</a:t>
            </a:r>
            <a:endParaRPr sz="800"/>
          </a:p>
          <a:p>
            <a:pPr indent="-234950" lvl="0" marL="285750" rtl="0" algn="l">
              <a:spcBef>
                <a:spcPts val="0"/>
              </a:spcBef>
              <a:spcAft>
                <a:spcPts val="0"/>
              </a:spcAft>
              <a:buClr>
                <a:schemeClr val="dk1"/>
              </a:buClr>
              <a:buSzPts val="800"/>
              <a:buFont typeface="Calibri"/>
              <a:buNone/>
            </a:pPr>
            <a:r>
              <a:t/>
            </a:r>
            <a:endParaRPr sz="800"/>
          </a:p>
          <a:p>
            <a:pPr indent="-234950" lvl="0" marL="285750" rtl="0" algn="l">
              <a:spcBef>
                <a:spcPts val="0"/>
              </a:spcBef>
              <a:spcAft>
                <a:spcPts val="0"/>
              </a:spcAft>
              <a:buClr>
                <a:schemeClr val="dk1"/>
              </a:buClr>
              <a:buSzPts val="800"/>
              <a:buFont typeface="Calibri"/>
              <a:buNone/>
            </a:pPr>
            <a:r>
              <a:t/>
            </a:r>
            <a:endParaRPr sz="800"/>
          </a:p>
          <a:p>
            <a:pPr indent="-285750" lvl="0" marL="285750" rtl="0" algn="l">
              <a:spcBef>
                <a:spcPts val="0"/>
              </a:spcBef>
              <a:spcAft>
                <a:spcPts val="0"/>
              </a:spcAft>
              <a:buClr>
                <a:schemeClr val="dk1"/>
              </a:buClr>
              <a:buSzPts val="800"/>
              <a:buFont typeface="Calibri"/>
              <a:buChar char="-"/>
            </a:pPr>
            <a:r>
              <a:rPr lang="en-SG" sz="800"/>
              <a:t>2013-117, 2014-44</a:t>
            </a:r>
            <a:endParaRPr/>
          </a:p>
          <a:p>
            <a:pPr indent="-285750" lvl="0" marL="285750" rtl="0" algn="l">
              <a:spcBef>
                <a:spcPts val="0"/>
              </a:spcBef>
              <a:spcAft>
                <a:spcPts val="0"/>
              </a:spcAft>
              <a:buClr>
                <a:schemeClr val="dk1"/>
              </a:buClr>
              <a:buSzPts val="800"/>
              <a:buFont typeface="Calibri"/>
              <a:buChar char="-"/>
            </a:pPr>
            <a:r>
              <a:rPr lang="en-SG" sz="800"/>
              <a:t>We save 1.72m</a:t>
            </a:r>
            <a:endParaRPr/>
          </a:p>
          <a:p>
            <a:pPr indent="-234950" lvl="0" marL="285750" rtl="0" algn="l">
              <a:spcBef>
                <a:spcPts val="0"/>
              </a:spcBef>
              <a:spcAft>
                <a:spcPts val="0"/>
              </a:spcAft>
              <a:buClr>
                <a:schemeClr val="dk1"/>
              </a:buClr>
              <a:buSzPts val="800"/>
              <a:buFont typeface="Calibri"/>
              <a:buNone/>
            </a:pPr>
            <a:r>
              <a:t/>
            </a:r>
            <a:endParaRPr sz="800"/>
          </a:p>
          <a:p>
            <a:pPr indent="-285750" lvl="0" marL="285750" rtl="0" algn="l">
              <a:spcBef>
                <a:spcPts val="0"/>
              </a:spcBef>
              <a:spcAft>
                <a:spcPts val="0"/>
              </a:spcAft>
              <a:buClr>
                <a:schemeClr val="dk1"/>
              </a:buClr>
              <a:buSzPts val="800"/>
              <a:buFont typeface="Calibri"/>
              <a:buChar char="-"/>
            </a:pPr>
            <a:r>
              <a:rPr lang="en-SG" sz="800"/>
              <a:t>Cost of spray is ~11k ($300 to $19k)- we take mean</a:t>
            </a:r>
            <a:endParaRPr/>
          </a:p>
          <a:p>
            <a:pPr indent="-285750" lvl="0" marL="285750" rtl="0" algn="l">
              <a:spcBef>
                <a:spcPts val="0"/>
              </a:spcBef>
              <a:spcAft>
                <a:spcPts val="0"/>
              </a:spcAft>
              <a:buClr>
                <a:schemeClr val="dk1"/>
              </a:buClr>
              <a:buSzPts val="800"/>
              <a:buFont typeface="Calibri"/>
              <a:buChar char="-"/>
            </a:pPr>
            <a:r>
              <a:rPr lang="en-SG" sz="800"/>
              <a:t>Based on predicted areas, we spray 40% of Chicago = 0.4 * 234 * 11000= 1.02m </a:t>
            </a:r>
            <a:endParaRPr/>
          </a:p>
          <a:p>
            <a:pPr indent="-234950" lvl="0" marL="285750" rtl="0" algn="l">
              <a:spcBef>
                <a:spcPts val="0"/>
              </a:spcBef>
              <a:spcAft>
                <a:spcPts val="0"/>
              </a:spcAft>
              <a:buClr>
                <a:schemeClr val="dk1"/>
              </a:buClr>
              <a:buSzPts val="800"/>
              <a:buFont typeface="Calibri"/>
              <a:buNone/>
            </a:pPr>
            <a:r>
              <a:t/>
            </a:r>
            <a:endParaRPr sz="800"/>
          </a:p>
          <a:p>
            <a:pPr indent="-285750" lvl="0" marL="285750" rtl="0" algn="l">
              <a:spcBef>
                <a:spcPts val="0"/>
              </a:spcBef>
              <a:spcAft>
                <a:spcPts val="0"/>
              </a:spcAft>
              <a:buClr>
                <a:schemeClr val="dk1"/>
              </a:buClr>
              <a:buSzPts val="800"/>
              <a:buFont typeface="Calibri"/>
              <a:buChar char="-"/>
            </a:pPr>
            <a:r>
              <a:rPr lang="en-SG" sz="800"/>
              <a:t>Savings = 700K</a:t>
            </a:r>
            <a:endParaRPr/>
          </a:p>
          <a:p>
            <a:pPr indent="-234950" lvl="0" marL="285750" rtl="0" algn="l">
              <a:spcBef>
                <a:spcPts val="0"/>
              </a:spcBef>
              <a:spcAft>
                <a:spcPts val="0"/>
              </a:spcAft>
              <a:buClr>
                <a:schemeClr val="dk1"/>
              </a:buClr>
              <a:buSzPts val="800"/>
              <a:buFont typeface="Calibri"/>
              <a:buNone/>
            </a:pPr>
            <a:r>
              <a:t/>
            </a:r>
            <a:endParaRPr sz="800"/>
          </a:p>
          <a:p>
            <a:pPr indent="-285750" lvl="0" marL="285750" rtl="0" algn="l">
              <a:spcBef>
                <a:spcPts val="0"/>
              </a:spcBef>
              <a:spcAft>
                <a:spcPts val="0"/>
              </a:spcAft>
              <a:buClr>
                <a:schemeClr val="dk1"/>
              </a:buClr>
              <a:buSzPts val="800"/>
              <a:buFont typeface="Calibri"/>
              <a:buChar char="-"/>
            </a:pPr>
            <a:r>
              <a:rPr lang="en-SG" sz="800"/>
              <a:t>AND reduce deaths- no cost to saving lives</a:t>
            </a:r>
            <a:endParaRPr/>
          </a:p>
          <a:p>
            <a:pPr indent="0" lvl="0" marL="0" rtl="0" algn="l">
              <a:spcBef>
                <a:spcPts val="0"/>
              </a:spcBef>
              <a:spcAft>
                <a:spcPts val="0"/>
              </a:spcAft>
              <a:buNone/>
            </a:pPr>
            <a:r>
              <a:t/>
            </a:r>
            <a:endParaRPr/>
          </a:p>
        </p:txBody>
      </p:sp>
      <p:sp>
        <p:nvSpPr>
          <p:cNvPr id="295" name="Google Shape;29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60350" lvl="0" marL="342900" marR="0" rtl="0" algn="l">
              <a:lnSpc>
                <a:spcPct val="150000"/>
              </a:lnSpc>
              <a:spcBef>
                <a:spcPts val="0"/>
              </a:spcBef>
              <a:spcAft>
                <a:spcPts val="0"/>
              </a:spcAft>
              <a:buClr>
                <a:srgbClr val="262829"/>
              </a:buClr>
              <a:buSzPts val="1100"/>
              <a:buFont typeface="Arial"/>
              <a:buChar char="•"/>
            </a:pPr>
            <a:r>
              <a:rPr lang="en-SG" sz="1100" cap="none">
                <a:solidFill>
                  <a:srgbClr val="262829"/>
                </a:solidFill>
                <a:latin typeface="Lato"/>
                <a:ea typeface="Lato"/>
                <a:cs typeface="Lato"/>
                <a:sym typeface="Lato"/>
              </a:rPr>
              <a:t>Source Reduction: the removal of mosquito breeding habitats </a:t>
            </a:r>
            <a:endParaRPr sz="1100"/>
          </a:p>
          <a:p>
            <a:pPr indent="-260350" lvl="0" marL="342900" marR="0" rtl="0" algn="l">
              <a:lnSpc>
                <a:spcPct val="150000"/>
              </a:lnSpc>
              <a:spcBef>
                <a:spcPts val="0"/>
              </a:spcBef>
              <a:spcAft>
                <a:spcPts val="0"/>
              </a:spcAft>
              <a:buClr>
                <a:srgbClr val="262829"/>
              </a:buClr>
              <a:buSzPts val="1100"/>
              <a:buFont typeface="Arial"/>
              <a:buChar char="•"/>
            </a:pPr>
            <a:r>
              <a:rPr lang="en-SG" sz="1100" cap="none">
                <a:solidFill>
                  <a:srgbClr val="262829"/>
                </a:solidFill>
                <a:latin typeface="Lato"/>
                <a:ea typeface="Lato"/>
                <a:cs typeface="Lato"/>
                <a:sym typeface="Lato"/>
              </a:rPr>
              <a:t>Habitat Modification: manipulate habitat to reduce breeding </a:t>
            </a:r>
            <a:endParaRPr sz="1100"/>
          </a:p>
          <a:p>
            <a:pPr indent="-260350" lvl="0" marL="342900" marR="0" rtl="0" algn="l">
              <a:lnSpc>
                <a:spcPct val="150000"/>
              </a:lnSpc>
              <a:spcBef>
                <a:spcPts val="0"/>
              </a:spcBef>
              <a:spcAft>
                <a:spcPts val="0"/>
              </a:spcAft>
              <a:buClr>
                <a:srgbClr val="262829"/>
              </a:buClr>
              <a:buSzPts val="1100"/>
              <a:buFont typeface="Arial"/>
              <a:buChar char="•"/>
            </a:pPr>
            <a:r>
              <a:rPr lang="en-SG" sz="1100" cap="none">
                <a:solidFill>
                  <a:srgbClr val="262829"/>
                </a:solidFill>
                <a:latin typeface="Lato"/>
                <a:ea typeface="Lato"/>
                <a:cs typeface="Lato"/>
                <a:sym typeface="Lato"/>
              </a:rPr>
              <a:t>Bio-control: introducing natural predators of mosquitoes </a:t>
            </a:r>
            <a:endParaRPr sz="1100"/>
          </a:p>
          <a:p>
            <a:pPr indent="-260350" lvl="0" marL="342900" marR="0" rtl="0" algn="l">
              <a:lnSpc>
                <a:spcPct val="150000"/>
              </a:lnSpc>
              <a:spcBef>
                <a:spcPts val="0"/>
              </a:spcBef>
              <a:spcAft>
                <a:spcPts val="0"/>
              </a:spcAft>
              <a:buClr>
                <a:srgbClr val="262829"/>
              </a:buClr>
              <a:buSzPts val="1100"/>
              <a:buFont typeface="Arial"/>
              <a:buChar char="•"/>
            </a:pPr>
            <a:r>
              <a:rPr lang="en-SG" sz="1100" cap="none">
                <a:solidFill>
                  <a:srgbClr val="262829"/>
                </a:solidFill>
                <a:latin typeface="Lato"/>
                <a:ea typeface="Lato"/>
                <a:cs typeface="Lato"/>
                <a:sym typeface="Lato"/>
              </a:rPr>
              <a:t>Larvicide: using pesticides to reduce larval populations </a:t>
            </a:r>
            <a:endParaRPr sz="1100"/>
          </a:p>
          <a:p>
            <a:pPr indent="-260350" lvl="0" marL="342900" marR="0" rtl="0" algn="l">
              <a:lnSpc>
                <a:spcPct val="150000"/>
              </a:lnSpc>
              <a:spcBef>
                <a:spcPts val="0"/>
              </a:spcBef>
              <a:spcAft>
                <a:spcPts val="0"/>
              </a:spcAft>
              <a:buClr>
                <a:srgbClr val="262829"/>
              </a:buClr>
              <a:buSzPts val="1100"/>
              <a:buFont typeface="Arial"/>
              <a:buChar char="•"/>
            </a:pPr>
            <a:r>
              <a:rPr lang="en-SG" sz="1100" cap="none">
                <a:solidFill>
                  <a:srgbClr val="262829"/>
                </a:solidFill>
                <a:latin typeface="Lato"/>
                <a:ea typeface="Lato"/>
                <a:cs typeface="Lato"/>
                <a:sym typeface="Lato"/>
              </a:rPr>
              <a:t>Adulticide: using pesticides to reduce adult populations</a:t>
            </a:r>
            <a:endParaRPr sz="1100"/>
          </a:p>
          <a:p>
            <a:pPr indent="0" lvl="0" marL="0" marR="0" rtl="0" algn="l">
              <a:lnSpc>
                <a:spcPct val="100000"/>
              </a:lnSpc>
              <a:spcBef>
                <a:spcPts val="0"/>
              </a:spcBef>
              <a:spcAft>
                <a:spcPts val="0"/>
              </a:spcAft>
              <a:buClr>
                <a:schemeClr val="dk1"/>
              </a:buClr>
              <a:buSzPts val="1200"/>
              <a:buFont typeface="Calibri"/>
              <a:buNone/>
            </a:pPr>
            <a:r>
              <a:t/>
            </a:r>
            <a:endParaRPr sz="1100"/>
          </a:p>
          <a:p>
            <a:pPr indent="0" lvl="0" marL="0" marR="0" rtl="0" algn="l">
              <a:lnSpc>
                <a:spcPct val="100000"/>
              </a:lnSpc>
              <a:spcBef>
                <a:spcPts val="0"/>
              </a:spcBef>
              <a:spcAft>
                <a:spcPts val="0"/>
              </a:spcAft>
              <a:buClr>
                <a:schemeClr val="dk1"/>
              </a:buClr>
              <a:buSzPts val="1200"/>
              <a:buFont typeface="Calibri"/>
              <a:buNone/>
            </a:pPr>
            <a:r>
              <a:t/>
            </a:r>
            <a:endParaRPr sz="1100"/>
          </a:p>
          <a:p>
            <a:pPr indent="0" lvl="0" marL="0" marR="0" rtl="0" algn="l">
              <a:lnSpc>
                <a:spcPct val="100000"/>
              </a:lnSpc>
              <a:spcBef>
                <a:spcPts val="0"/>
              </a:spcBef>
              <a:spcAft>
                <a:spcPts val="0"/>
              </a:spcAft>
              <a:buClr>
                <a:schemeClr val="dk1"/>
              </a:buClr>
              <a:buSzPts val="1200"/>
              <a:buFont typeface="Calibri"/>
              <a:buNone/>
            </a:pPr>
            <a:r>
              <a:rPr lang="en-SG" sz="1100"/>
              <a:t>A recent study from the Chicago area suggested that mosquito control programs made a difference in WNV infection rates, he said. For example, the Des Plaines Valley district, with an intensive program to kill mosquito larvae, had four West Nile cases per 100,000 people, while the North Shore district, with a less ambitious program, had 51 cases per 100,000.-2004</a:t>
            </a:r>
            <a:r>
              <a:rPr lang="en-SG" sz="1100" u="sng">
                <a:solidFill>
                  <a:schemeClr val="hlink"/>
                </a:solidFill>
                <a:hlinkClick r:id="rId2"/>
              </a:rPr>
              <a:t> http://www.cidrap.umn.edu/news-perspective/2004/07/west-nile-magnifies-need-mosquito-control</a:t>
            </a:r>
            <a:endParaRPr sz="1100"/>
          </a:p>
          <a:p>
            <a:pPr indent="0" lvl="0" marL="0" rtl="0" algn="l">
              <a:spcBef>
                <a:spcPts val="0"/>
              </a:spcBef>
              <a:spcAft>
                <a:spcPts val="0"/>
              </a:spcAft>
              <a:buNone/>
            </a:pPr>
            <a:r>
              <a:rPr b="0" i="0" lang="en-SG" sz="1100">
                <a:solidFill>
                  <a:schemeClr val="dk1"/>
                </a:solidFill>
                <a:latin typeface="Calibri"/>
                <a:ea typeface="Calibri"/>
                <a:cs typeface="Calibri"/>
                <a:sym typeface="Calibri"/>
              </a:rPr>
              <a:t>the period between when you're bitten by an infected mosquito and the appearance of signs and symptoms of the illness — ranges from two to 14 days.</a:t>
            </a:r>
            <a:endParaRPr sz="1100"/>
          </a:p>
          <a:p>
            <a:pPr indent="0" lvl="0" marL="0" rtl="0" algn="l">
              <a:spcBef>
                <a:spcPts val="0"/>
              </a:spcBef>
              <a:spcAft>
                <a:spcPts val="0"/>
              </a:spcAft>
              <a:buNone/>
            </a:pPr>
            <a:r>
              <a:rPr b="0" i="0" lang="en-SG" sz="1100">
                <a:solidFill>
                  <a:schemeClr val="dk1"/>
                </a:solidFill>
                <a:latin typeface="Calibri"/>
                <a:ea typeface="Calibri"/>
                <a:cs typeface="Calibri"/>
                <a:sym typeface="Calibri"/>
              </a:rPr>
              <a:t>Trapping and spraying isn’t Chicago’s only defense against WNV, either: other efforts include larviciding catch basins, which involves dropping tablets in storm drains along the public way that slowly dissolve over a five-month period to prevent mosquito larvae from hatching, and eliminating standing water by ensuring that swimming pools and construction sites are regularly maintained.</a:t>
            </a:r>
            <a:endParaRPr sz="1100"/>
          </a:p>
          <a:p>
            <a:pPr indent="0" lvl="0" marL="0" rtl="0" algn="l">
              <a:spcBef>
                <a:spcPts val="0"/>
              </a:spcBef>
              <a:spcAft>
                <a:spcPts val="0"/>
              </a:spcAft>
              <a:buNone/>
            </a:pPr>
            <a:r>
              <a:rPr b="0" i="0" lang="en-SG" sz="1100">
                <a:solidFill>
                  <a:schemeClr val="dk1"/>
                </a:solidFill>
                <a:latin typeface="Calibri"/>
                <a:ea typeface="Calibri"/>
                <a:cs typeface="Calibri"/>
                <a:sym typeface="Calibri"/>
              </a:rPr>
              <a:t>fogging does not prevent mosquitoes from re-entering the area and birds</a:t>
            </a:r>
            <a:endParaRPr sz="1100"/>
          </a:p>
          <a:p>
            <a:pPr indent="0" lvl="0" marL="0" rtl="0" algn="l">
              <a:spcBef>
                <a:spcPts val="0"/>
              </a:spcBef>
              <a:spcAft>
                <a:spcPts val="0"/>
              </a:spcAft>
              <a:buNone/>
            </a:pPr>
            <a:r>
              <a:rPr b="0" i="0" lang="en-SG" sz="1100">
                <a:solidFill>
                  <a:schemeClr val="dk1"/>
                </a:solidFill>
                <a:latin typeface="Calibri"/>
                <a:ea typeface="Calibri"/>
                <a:cs typeface="Calibri"/>
                <a:sym typeface="Calibri"/>
              </a:rPr>
              <a:t>Fogging will kill only part of the mosquitoes in your area for a few days. </a:t>
            </a:r>
            <a:endParaRPr sz="1100"/>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SG" sz="1100">
                <a:solidFill>
                  <a:schemeClr val="dk1"/>
                </a:solidFill>
                <a:latin typeface="Calibri"/>
                <a:ea typeface="Calibri"/>
                <a:cs typeface="Calibri"/>
                <a:sym typeface="Calibri"/>
              </a:rPr>
              <a:t>In Chicago’s spraying program—its main effort against WNV—the city sprays areas when CDPH mosquito traps test positive for WNV two weeks in a row. </a:t>
            </a:r>
            <a:endParaRPr sz="1100"/>
          </a:p>
          <a:p>
            <a:pPr indent="0" lvl="0" marL="0" rtl="0" algn="l">
              <a:spcBef>
                <a:spcPts val="0"/>
              </a:spcBef>
              <a:spcAft>
                <a:spcPts val="0"/>
              </a:spcAft>
              <a:buNone/>
            </a:pPr>
            <a:r>
              <a:t/>
            </a:r>
            <a:endParaRPr sz="1100"/>
          </a:p>
        </p:txBody>
      </p:sp>
      <p:sp>
        <p:nvSpPr>
          <p:cNvPr id="311" name="Google Shape;31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SG" sz="1200">
                <a:solidFill>
                  <a:schemeClr val="dk1"/>
                </a:solidFill>
                <a:latin typeface="Calibri"/>
                <a:ea typeface="Calibri"/>
                <a:cs typeface="Calibri"/>
                <a:sym typeface="Calibri"/>
              </a:rPr>
              <a:t>Having a host of WNV-related data ready for analysis presents us with an opportunity,” noted Leynes. “Given this week’s results, can we predict if there will be WNV at a given trap location next week? Building an algorithm that can detect at-risk sites earlier means that we can spray sooner, reducing public exposure to the virus.”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321" name="Google Shape;32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457200" y="274638"/>
            <a:ext cx="5867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txBox="1"/>
          <p:nvPr>
            <p:ph idx="1" type="body"/>
          </p:nvPr>
        </p:nvSpPr>
        <p:spPr>
          <a:xfrm rot="5400000">
            <a:off x="1127918" y="929481"/>
            <a:ext cx="4525963" cy="5867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3F3F3F"/>
              </a:buClr>
              <a:buSzPts val="1800"/>
              <a:buChar char="•"/>
              <a:defRPr/>
            </a:lvl1pPr>
            <a:lvl2pPr indent="-342900" lvl="1" marL="914400" algn="l">
              <a:spcBef>
                <a:spcPts val="360"/>
              </a:spcBef>
              <a:spcAft>
                <a:spcPts val="0"/>
              </a:spcAft>
              <a:buClr>
                <a:srgbClr val="3F3F3F"/>
              </a:buClr>
              <a:buSzPts val="1800"/>
              <a:buChar char="–"/>
              <a:defRPr/>
            </a:lvl2pPr>
            <a:lvl3pPr indent="-342900" lvl="2" marL="1371600" algn="l">
              <a:spcBef>
                <a:spcPts val="360"/>
              </a:spcBef>
              <a:spcAft>
                <a:spcPts val="0"/>
              </a:spcAft>
              <a:buClr>
                <a:srgbClr val="3F3F3F"/>
              </a:buClr>
              <a:buSzPts val="1800"/>
              <a:buChar char="•"/>
              <a:defRPr/>
            </a:lvl3pPr>
            <a:lvl4pPr indent="-342900" lvl="3" marL="1828800" algn="l">
              <a:spcBef>
                <a:spcPts val="360"/>
              </a:spcBef>
              <a:spcAft>
                <a:spcPts val="0"/>
              </a:spcAft>
              <a:buClr>
                <a:srgbClr val="3F3F3F"/>
              </a:buClr>
              <a:buSzPts val="1800"/>
              <a:buChar char="–"/>
              <a:defRPr/>
            </a:lvl4pPr>
            <a:lvl5pPr indent="-342900" lvl="4" marL="2286000" algn="l">
              <a:spcBef>
                <a:spcPts val="360"/>
              </a:spcBef>
              <a:spcAft>
                <a:spcPts val="0"/>
              </a:spcAft>
              <a:buClr>
                <a:srgbClr val="3F3F3F"/>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3F3F3F"/>
              </a:buClr>
              <a:buSzPts val="1800"/>
              <a:buChar char="•"/>
              <a:defRPr/>
            </a:lvl1pPr>
            <a:lvl2pPr indent="-342900" lvl="1" marL="914400" algn="l">
              <a:spcBef>
                <a:spcPts val="360"/>
              </a:spcBef>
              <a:spcAft>
                <a:spcPts val="0"/>
              </a:spcAft>
              <a:buClr>
                <a:srgbClr val="3F3F3F"/>
              </a:buClr>
              <a:buSzPts val="1800"/>
              <a:buChar char="–"/>
              <a:defRPr/>
            </a:lvl2pPr>
            <a:lvl3pPr indent="-342900" lvl="2" marL="1371600" algn="l">
              <a:spcBef>
                <a:spcPts val="360"/>
              </a:spcBef>
              <a:spcAft>
                <a:spcPts val="0"/>
              </a:spcAft>
              <a:buClr>
                <a:srgbClr val="3F3F3F"/>
              </a:buClr>
              <a:buSzPts val="1800"/>
              <a:buChar char="•"/>
              <a:defRPr/>
            </a:lvl3pPr>
            <a:lvl4pPr indent="-342900" lvl="3" marL="1828800" algn="l">
              <a:spcBef>
                <a:spcPts val="360"/>
              </a:spcBef>
              <a:spcAft>
                <a:spcPts val="0"/>
              </a:spcAft>
              <a:buClr>
                <a:srgbClr val="3F3F3F"/>
              </a:buClr>
              <a:buSzPts val="1800"/>
              <a:buChar char="–"/>
              <a:defRPr/>
            </a:lvl4pPr>
            <a:lvl5pPr indent="-342900" lvl="4" marL="2286000" algn="l">
              <a:spcBef>
                <a:spcPts val="360"/>
              </a:spcBef>
              <a:spcAft>
                <a:spcPts val="0"/>
              </a:spcAft>
              <a:buClr>
                <a:srgbClr val="3F3F3F"/>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24"/>
          <p:cNvSpPr txBox="1"/>
          <p:nvPr>
            <p:ph type="title"/>
          </p:nvPr>
        </p:nvSpPr>
        <p:spPr>
          <a:xfrm>
            <a:off x="457200" y="274638"/>
            <a:ext cx="5867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4"/>
          <p:cNvSpPr txBox="1"/>
          <p:nvPr>
            <p:ph idx="1" type="body"/>
          </p:nvPr>
        </p:nvSpPr>
        <p:spPr>
          <a:xfrm>
            <a:off x="457200" y="1600200"/>
            <a:ext cx="58674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3F3F3F"/>
              </a:buClr>
              <a:buSzPts val="1800"/>
              <a:buChar char="•"/>
              <a:defRPr/>
            </a:lvl1pPr>
            <a:lvl2pPr indent="-342900" lvl="1" marL="914400" algn="l">
              <a:spcBef>
                <a:spcPts val="360"/>
              </a:spcBef>
              <a:spcAft>
                <a:spcPts val="0"/>
              </a:spcAft>
              <a:buClr>
                <a:srgbClr val="3F3F3F"/>
              </a:buClr>
              <a:buSzPts val="1800"/>
              <a:buChar char="–"/>
              <a:defRPr/>
            </a:lvl2pPr>
            <a:lvl3pPr indent="-342900" lvl="2" marL="1371600" algn="l">
              <a:spcBef>
                <a:spcPts val="360"/>
              </a:spcBef>
              <a:spcAft>
                <a:spcPts val="0"/>
              </a:spcAft>
              <a:buClr>
                <a:srgbClr val="3F3F3F"/>
              </a:buClr>
              <a:buSzPts val="1800"/>
              <a:buChar char="•"/>
              <a:defRPr/>
            </a:lvl3pPr>
            <a:lvl4pPr indent="-342900" lvl="3" marL="1828800" algn="l">
              <a:spcBef>
                <a:spcPts val="360"/>
              </a:spcBef>
              <a:spcAft>
                <a:spcPts val="0"/>
              </a:spcAft>
              <a:buClr>
                <a:srgbClr val="3F3F3F"/>
              </a:buClr>
              <a:buSzPts val="1800"/>
              <a:buChar char="–"/>
              <a:defRPr/>
            </a:lvl4pPr>
            <a:lvl5pPr indent="-342900" lvl="4" marL="2286000" algn="l">
              <a:spcBef>
                <a:spcPts val="360"/>
              </a:spcBef>
              <a:spcAft>
                <a:spcPts val="0"/>
              </a:spcAft>
              <a:buClr>
                <a:srgbClr val="3F3F3F"/>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 name="Shape 25"/>
        <p:cNvGrpSpPr/>
        <p:nvPr/>
      </p:nvGrpSpPr>
      <p:grpSpPr>
        <a:xfrm>
          <a:off x="0" y="0"/>
          <a:ext cx="0" cy="0"/>
          <a:chOff x="0" y="0"/>
          <a:chExt cx="0" cy="0"/>
        </a:xfrm>
      </p:grpSpPr>
      <p:sp>
        <p:nvSpPr>
          <p:cNvPr id="26" name="Google Shape;26;p2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8" name="Google Shape;2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3F3F3F"/>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27"/>
          <p:cNvSpPr txBox="1"/>
          <p:nvPr>
            <p:ph type="title"/>
          </p:nvPr>
        </p:nvSpPr>
        <p:spPr>
          <a:xfrm>
            <a:off x="457200" y="274638"/>
            <a:ext cx="5867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28"/>
          <p:cNvSpPr txBox="1"/>
          <p:nvPr>
            <p:ph type="title"/>
          </p:nvPr>
        </p:nvSpPr>
        <p:spPr>
          <a:xfrm>
            <a:off x="457200" y="274638"/>
            <a:ext cx="5867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F3F3F"/>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3F3F3F"/>
              </a:buClr>
              <a:buSzPts val="2400"/>
              <a:buNone/>
              <a:defRPr b="1" sz="2400"/>
            </a:lvl1pPr>
            <a:lvl2pPr indent="-228600" lvl="1" marL="914400" algn="l">
              <a:spcBef>
                <a:spcPts val="400"/>
              </a:spcBef>
              <a:spcAft>
                <a:spcPts val="0"/>
              </a:spcAft>
              <a:buClr>
                <a:srgbClr val="3F3F3F"/>
              </a:buClr>
              <a:buSzPts val="2000"/>
              <a:buNone/>
              <a:defRPr b="1" sz="2000"/>
            </a:lvl2pPr>
            <a:lvl3pPr indent="-228600" lvl="2" marL="1371600" algn="l">
              <a:spcBef>
                <a:spcPts val="360"/>
              </a:spcBef>
              <a:spcAft>
                <a:spcPts val="0"/>
              </a:spcAft>
              <a:buClr>
                <a:srgbClr val="3F3F3F"/>
              </a:buClr>
              <a:buSzPts val="1800"/>
              <a:buNone/>
              <a:defRPr b="1" sz="1800"/>
            </a:lvl3pPr>
            <a:lvl4pPr indent="-228600" lvl="3" marL="1828800" algn="l">
              <a:spcBef>
                <a:spcPts val="320"/>
              </a:spcBef>
              <a:spcAft>
                <a:spcPts val="0"/>
              </a:spcAft>
              <a:buClr>
                <a:srgbClr val="3F3F3F"/>
              </a:buClr>
              <a:buSzPts val="1600"/>
              <a:buNone/>
              <a:defRPr b="1" sz="1600"/>
            </a:lvl4pPr>
            <a:lvl5pPr indent="-228600" lvl="4" marL="2286000" algn="l">
              <a:spcBef>
                <a:spcPts val="320"/>
              </a:spcBef>
              <a:spcAft>
                <a:spcPts val="0"/>
              </a:spcAft>
              <a:buClr>
                <a:srgbClr val="3F3F3F"/>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3F3F3F"/>
              </a:buClr>
              <a:buSzPts val="2400"/>
              <a:buChar char="•"/>
              <a:defRPr sz="2400"/>
            </a:lvl1pPr>
            <a:lvl2pPr indent="-355600" lvl="1" marL="914400" algn="l">
              <a:spcBef>
                <a:spcPts val="400"/>
              </a:spcBef>
              <a:spcAft>
                <a:spcPts val="0"/>
              </a:spcAft>
              <a:buClr>
                <a:srgbClr val="3F3F3F"/>
              </a:buClr>
              <a:buSzPts val="2000"/>
              <a:buChar char="–"/>
              <a:defRPr sz="2000"/>
            </a:lvl2pPr>
            <a:lvl3pPr indent="-342900" lvl="2" marL="1371600" algn="l">
              <a:spcBef>
                <a:spcPts val="360"/>
              </a:spcBef>
              <a:spcAft>
                <a:spcPts val="0"/>
              </a:spcAft>
              <a:buClr>
                <a:srgbClr val="3F3F3F"/>
              </a:buClr>
              <a:buSzPts val="1800"/>
              <a:buChar char="•"/>
              <a:defRPr sz="1800"/>
            </a:lvl3pPr>
            <a:lvl4pPr indent="-330200" lvl="3" marL="1828800" algn="l">
              <a:spcBef>
                <a:spcPts val="320"/>
              </a:spcBef>
              <a:spcAft>
                <a:spcPts val="0"/>
              </a:spcAft>
              <a:buClr>
                <a:srgbClr val="3F3F3F"/>
              </a:buClr>
              <a:buSzPts val="1600"/>
              <a:buChar char="–"/>
              <a:defRPr sz="1600"/>
            </a:lvl4pPr>
            <a:lvl5pPr indent="-330200" lvl="4" marL="2286000" algn="l">
              <a:spcBef>
                <a:spcPts val="320"/>
              </a:spcBef>
              <a:spcAft>
                <a:spcPts val="0"/>
              </a:spcAft>
              <a:buClr>
                <a:srgbClr val="3F3F3F"/>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3F3F3F"/>
              </a:buClr>
              <a:buSzPts val="2400"/>
              <a:buNone/>
              <a:defRPr b="1" sz="2400"/>
            </a:lvl1pPr>
            <a:lvl2pPr indent="-228600" lvl="1" marL="914400" algn="l">
              <a:spcBef>
                <a:spcPts val="400"/>
              </a:spcBef>
              <a:spcAft>
                <a:spcPts val="0"/>
              </a:spcAft>
              <a:buClr>
                <a:srgbClr val="3F3F3F"/>
              </a:buClr>
              <a:buSzPts val="2000"/>
              <a:buNone/>
              <a:defRPr b="1" sz="2000"/>
            </a:lvl2pPr>
            <a:lvl3pPr indent="-228600" lvl="2" marL="1371600" algn="l">
              <a:spcBef>
                <a:spcPts val="360"/>
              </a:spcBef>
              <a:spcAft>
                <a:spcPts val="0"/>
              </a:spcAft>
              <a:buClr>
                <a:srgbClr val="3F3F3F"/>
              </a:buClr>
              <a:buSzPts val="1800"/>
              <a:buNone/>
              <a:defRPr b="1" sz="1800"/>
            </a:lvl3pPr>
            <a:lvl4pPr indent="-228600" lvl="3" marL="1828800" algn="l">
              <a:spcBef>
                <a:spcPts val="320"/>
              </a:spcBef>
              <a:spcAft>
                <a:spcPts val="0"/>
              </a:spcAft>
              <a:buClr>
                <a:srgbClr val="3F3F3F"/>
              </a:buClr>
              <a:buSzPts val="1600"/>
              <a:buNone/>
              <a:defRPr b="1" sz="1600"/>
            </a:lvl4pPr>
            <a:lvl5pPr indent="-228600" lvl="4" marL="2286000" algn="l">
              <a:spcBef>
                <a:spcPts val="320"/>
              </a:spcBef>
              <a:spcAft>
                <a:spcPts val="0"/>
              </a:spcAft>
              <a:buClr>
                <a:srgbClr val="3F3F3F"/>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3F3F3F"/>
              </a:buClr>
              <a:buSzPts val="2400"/>
              <a:buChar char="•"/>
              <a:defRPr sz="2400"/>
            </a:lvl1pPr>
            <a:lvl2pPr indent="-355600" lvl="1" marL="914400" algn="l">
              <a:spcBef>
                <a:spcPts val="400"/>
              </a:spcBef>
              <a:spcAft>
                <a:spcPts val="0"/>
              </a:spcAft>
              <a:buClr>
                <a:srgbClr val="3F3F3F"/>
              </a:buClr>
              <a:buSzPts val="2000"/>
              <a:buChar char="–"/>
              <a:defRPr sz="2000"/>
            </a:lvl2pPr>
            <a:lvl3pPr indent="-342900" lvl="2" marL="1371600" algn="l">
              <a:spcBef>
                <a:spcPts val="360"/>
              </a:spcBef>
              <a:spcAft>
                <a:spcPts val="0"/>
              </a:spcAft>
              <a:buClr>
                <a:srgbClr val="3F3F3F"/>
              </a:buClr>
              <a:buSzPts val="1800"/>
              <a:buChar char="•"/>
              <a:defRPr sz="1800"/>
            </a:lvl3pPr>
            <a:lvl4pPr indent="-330200" lvl="3" marL="1828800" algn="l">
              <a:spcBef>
                <a:spcPts val="320"/>
              </a:spcBef>
              <a:spcAft>
                <a:spcPts val="0"/>
              </a:spcAft>
              <a:buClr>
                <a:srgbClr val="3F3F3F"/>
              </a:buClr>
              <a:buSzPts val="1600"/>
              <a:buChar char="–"/>
              <a:defRPr sz="1600"/>
            </a:lvl4pPr>
            <a:lvl5pPr indent="-330200" lvl="4" marL="2286000" algn="l">
              <a:spcBef>
                <a:spcPts val="320"/>
              </a:spcBef>
              <a:spcAft>
                <a:spcPts val="0"/>
              </a:spcAft>
              <a:buClr>
                <a:srgbClr val="3F3F3F"/>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29"/>
          <p:cNvSpPr txBox="1"/>
          <p:nvPr>
            <p:ph type="title"/>
          </p:nvPr>
        </p:nvSpPr>
        <p:spPr>
          <a:xfrm>
            <a:off x="457200" y="274638"/>
            <a:ext cx="5867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3F3F3F"/>
              </a:buClr>
              <a:buSzPts val="3200"/>
              <a:buChar char="•"/>
              <a:defRPr sz="3200"/>
            </a:lvl1pPr>
            <a:lvl2pPr indent="-406400" lvl="1" marL="914400" algn="l">
              <a:spcBef>
                <a:spcPts val="560"/>
              </a:spcBef>
              <a:spcAft>
                <a:spcPts val="0"/>
              </a:spcAft>
              <a:buClr>
                <a:srgbClr val="3F3F3F"/>
              </a:buClr>
              <a:buSzPts val="2800"/>
              <a:buChar char="–"/>
              <a:defRPr sz="2800"/>
            </a:lvl2pPr>
            <a:lvl3pPr indent="-381000" lvl="2" marL="1371600" algn="l">
              <a:spcBef>
                <a:spcPts val="480"/>
              </a:spcBef>
              <a:spcAft>
                <a:spcPts val="0"/>
              </a:spcAft>
              <a:buClr>
                <a:srgbClr val="3F3F3F"/>
              </a:buClr>
              <a:buSzPts val="2400"/>
              <a:buChar char="•"/>
              <a:defRPr sz="2400"/>
            </a:lvl3pPr>
            <a:lvl4pPr indent="-355600" lvl="3" marL="1828800" algn="l">
              <a:spcBef>
                <a:spcPts val="400"/>
              </a:spcBef>
              <a:spcAft>
                <a:spcPts val="0"/>
              </a:spcAft>
              <a:buClr>
                <a:srgbClr val="3F3F3F"/>
              </a:buClr>
              <a:buSzPts val="2000"/>
              <a:buChar char="–"/>
              <a:defRPr sz="2000"/>
            </a:lvl4pPr>
            <a:lvl5pPr indent="-355600" lvl="4" marL="2286000" algn="l">
              <a:spcBef>
                <a:spcPts val="400"/>
              </a:spcBef>
              <a:spcAft>
                <a:spcPts val="0"/>
              </a:spcAft>
              <a:buClr>
                <a:srgbClr val="3F3F3F"/>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rgbClr val="3F3F3F"/>
              </a:buClr>
              <a:buSzPts val="3200"/>
              <a:buFont typeface="Arial"/>
              <a:buNone/>
              <a:defRPr b="0" i="0" sz="3200" u="none" cap="none" strike="noStrike">
                <a:solidFill>
                  <a:srgbClr val="3F3F3F"/>
                </a:solidFill>
                <a:latin typeface="Calibri"/>
                <a:ea typeface="Calibri"/>
                <a:cs typeface="Calibri"/>
                <a:sym typeface="Calibri"/>
              </a:defRPr>
            </a:lvl1pPr>
            <a:lvl2pPr lvl="1" marR="0" rtl="0" algn="l">
              <a:spcBef>
                <a:spcPts val="560"/>
              </a:spcBef>
              <a:spcAft>
                <a:spcPts val="0"/>
              </a:spcAft>
              <a:buClr>
                <a:srgbClr val="3F3F3F"/>
              </a:buClr>
              <a:buSzPts val="2800"/>
              <a:buFont typeface="Arial"/>
              <a:buNone/>
              <a:defRPr b="0" i="0" sz="2800" u="none" cap="none" strike="noStrike">
                <a:solidFill>
                  <a:srgbClr val="3F3F3F"/>
                </a:solidFill>
                <a:latin typeface="Calibri"/>
                <a:ea typeface="Calibri"/>
                <a:cs typeface="Calibri"/>
                <a:sym typeface="Calibri"/>
              </a:defRPr>
            </a:lvl2pPr>
            <a:lvl3pPr lvl="2" marR="0" rtl="0" algn="l">
              <a:spcBef>
                <a:spcPts val="48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3pPr>
            <a:lvl4pPr lvl="3" marR="0" rtl="0" algn="l">
              <a:spcBef>
                <a:spcPts val="400"/>
              </a:spcBef>
              <a:spcAft>
                <a:spcPts val="0"/>
              </a:spcAft>
              <a:buClr>
                <a:srgbClr val="3F3F3F"/>
              </a:buClr>
              <a:buSzPts val="2000"/>
              <a:buFont typeface="Arial"/>
              <a:buNone/>
              <a:defRPr b="0" i="0" sz="2000" u="none" cap="none" strike="noStrike">
                <a:solidFill>
                  <a:srgbClr val="3F3F3F"/>
                </a:solidFill>
                <a:latin typeface="Calibri"/>
                <a:ea typeface="Calibri"/>
                <a:cs typeface="Calibri"/>
                <a:sym typeface="Calibri"/>
              </a:defRPr>
            </a:lvl4pPr>
            <a:lvl5pPr lvl="4" marR="0" rtl="0" algn="l">
              <a:spcBef>
                <a:spcPts val="400"/>
              </a:spcBef>
              <a:spcAft>
                <a:spcPts val="0"/>
              </a:spcAft>
              <a:buClr>
                <a:srgbClr val="3F3F3F"/>
              </a:buClr>
              <a:buSzPts val="2000"/>
              <a:buFont typeface="Arial"/>
              <a:buNone/>
              <a:defRPr b="0" i="0" sz="2000" u="none" cap="none" strike="noStrike">
                <a:solidFill>
                  <a:srgbClr val="3F3F3F"/>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457200" y="274638"/>
            <a:ext cx="58674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3F3F3F"/>
              </a:buClr>
              <a:buSzPts val="4400"/>
              <a:buFont typeface="Calibri"/>
              <a:buNone/>
              <a:defRPr b="0" i="0" sz="44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457200" y="1600200"/>
            <a:ext cx="58674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3F3F3F"/>
              </a:buClr>
              <a:buSzPts val="3200"/>
              <a:buFont typeface="Arial"/>
              <a:buChar char="•"/>
              <a:defRPr b="0" i="0" sz="3200" u="none" cap="none" strike="noStrike">
                <a:solidFill>
                  <a:srgbClr val="3F3F3F"/>
                </a:solidFill>
                <a:latin typeface="Calibri"/>
                <a:ea typeface="Calibri"/>
                <a:cs typeface="Calibri"/>
                <a:sym typeface="Calibri"/>
              </a:defRPr>
            </a:lvl1pPr>
            <a:lvl2pPr indent="-406400" lvl="1" marL="914400" marR="0" rtl="0" algn="l">
              <a:spcBef>
                <a:spcPts val="56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2pPr>
            <a:lvl3pPr indent="-381000" lvl="2" marL="1371600" marR="0" rtl="0" algn="l">
              <a:spcBef>
                <a:spcPts val="48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3pPr>
            <a:lvl4pPr indent="-355600" lvl="3" marL="18288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4pPr>
            <a:lvl5pPr indent="-355600" lvl="4" marL="22860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en.wikipedia.org/wiki/West_Nile_viru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jpg"/><Relationship Id="rId4" Type="http://schemas.openxmlformats.org/officeDocument/2006/relationships/image" Target="../media/image33.png"/><Relationship Id="rId5" Type="http://schemas.openxmlformats.org/officeDocument/2006/relationships/image" Target="../media/image3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26.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12.jpg"/><Relationship Id="rId5" Type="http://schemas.openxmlformats.org/officeDocument/2006/relationships/image" Target="../media/image10.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jpg"/><Relationship Id="rId5" Type="http://schemas.openxmlformats.org/officeDocument/2006/relationships/hyperlink" Target="https://towardsdatascience.com/principal-component-analysis-intro-61f236064b38" TargetMode="External"/><Relationship Id="rId6" Type="http://schemas.openxmlformats.org/officeDocument/2006/relationships/hyperlink" Target="https://towardsdatascience.com/principal-component-analysis-intro-61f236064b38" TargetMode="External"/><Relationship Id="rId7"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towardsdatascience.com/principal-component-analysis-intro-61f236064b38" TargetMode="External"/><Relationship Id="rId4" Type="http://schemas.openxmlformats.org/officeDocument/2006/relationships/image" Target="../media/image30.png"/><Relationship Id="rId5" Type="http://schemas.openxmlformats.org/officeDocument/2006/relationships/hyperlink" Target="https://towardsdatascience.com/principal-component-analysis-intro-61f236064b38" TargetMode="External"/><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towardsdatascience.com/principal-component-analysis-intro-61f236064b38"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p:nvPr/>
        </p:nvSpPr>
        <p:spPr>
          <a:xfrm>
            <a:off x="768927" y="1295400"/>
            <a:ext cx="3214254" cy="3214254"/>
          </a:xfrm>
          <a:prstGeom prst="ellipse">
            <a:avLst/>
          </a:prstGeom>
          <a:noFill/>
          <a:ln cap="flat" cmpd="sng" w="38100">
            <a:solidFill>
              <a:srgbClr val="7F7F7F">
                <a:alpha val="7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800" u="none" cap="none" strike="noStrike">
              <a:solidFill>
                <a:srgbClr val="FF0000"/>
              </a:solidFill>
              <a:latin typeface="Calibri"/>
              <a:ea typeface="Calibri"/>
              <a:cs typeface="Calibri"/>
              <a:sym typeface="Calibri"/>
            </a:endParaRPr>
          </a:p>
        </p:txBody>
      </p:sp>
      <p:sp>
        <p:nvSpPr>
          <p:cNvPr id="89" name="Google Shape;89;p1"/>
          <p:cNvSpPr/>
          <p:nvPr/>
        </p:nvSpPr>
        <p:spPr>
          <a:xfrm>
            <a:off x="838200" y="1357745"/>
            <a:ext cx="3089564" cy="3089564"/>
          </a:xfrm>
          <a:prstGeom prst="ellipse">
            <a:avLst/>
          </a:prstGeom>
          <a:solidFill>
            <a:srgbClr val="59595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800" u="none" cap="none" strike="noStrike">
              <a:solidFill>
                <a:srgbClr val="00BC00"/>
              </a:solidFill>
              <a:latin typeface="Calibri"/>
              <a:ea typeface="Calibri"/>
              <a:cs typeface="Calibri"/>
              <a:sym typeface="Calibri"/>
            </a:endParaRPr>
          </a:p>
        </p:txBody>
      </p:sp>
      <p:sp>
        <p:nvSpPr>
          <p:cNvPr id="90" name="Google Shape;90;p1"/>
          <p:cNvSpPr txBox="1"/>
          <p:nvPr/>
        </p:nvSpPr>
        <p:spPr>
          <a:xfrm>
            <a:off x="753050" y="2060848"/>
            <a:ext cx="3342410" cy="136815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entury Gothic"/>
              <a:buNone/>
            </a:pPr>
            <a:r>
              <a:rPr b="1" i="0" lang="en-SG" sz="3200" u="none" cap="none" strike="noStrike">
                <a:solidFill>
                  <a:schemeClr val="lt1"/>
                </a:solidFill>
                <a:latin typeface="Century Gothic"/>
                <a:ea typeface="Century Gothic"/>
                <a:cs typeface="Century Gothic"/>
                <a:sym typeface="Century Gothic"/>
              </a:rPr>
              <a:t>Containing West Nile Virus in Chicago</a:t>
            </a:r>
            <a:endParaRPr b="1" i="0" sz="3200" u="none" cap="none" strike="noStrike">
              <a:solidFill>
                <a:schemeClr val="lt1"/>
              </a:solidFill>
              <a:latin typeface="Century Gothic"/>
              <a:ea typeface="Century Gothic"/>
              <a:cs typeface="Century Gothic"/>
              <a:sym typeface="Century Gothic"/>
            </a:endParaRPr>
          </a:p>
        </p:txBody>
      </p:sp>
      <p:sp>
        <p:nvSpPr>
          <p:cNvPr id="91" name="Google Shape;91;p1"/>
          <p:cNvSpPr txBox="1"/>
          <p:nvPr/>
        </p:nvSpPr>
        <p:spPr>
          <a:xfrm>
            <a:off x="3565557" y="6364351"/>
            <a:ext cx="5570822" cy="5210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SG" sz="1400" u="none" cap="none" strike="noStrike">
                <a:solidFill>
                  <a:schemeClr val="dk1"/>
                </a:solidFill>
                <a:latin typeface="Century Gothic"/>
                <a:ea typeface="Century Gothic"/>
                <a:cs typeface="Century Gothic"/>
                <a:sym typeface="Century Gothic"/>
              </a:rPr>
              <a:t>Disease And Treatment Agency, division of Societal Cures In Epidemiology and New Creative Engineering (DATA-SCIENCE)</a:t>
            </a:r>
            <a:endParaRPr b="1" i="0" sz="1400" u="none" cap="none" strike="noStrike">
              <a:solidFill>
                <a:schemeClr val="dk1"/>
              </a:solidFill>
              <a:latin typeface="Century Gothic"/>
              <a:ea typeface="Century Gothic"/>
              <a:cs typeface="Century Gothic"/>
              <a:sym typeface="Century Gothic"/>
            </a:endParaRPr>
          </a:p>
        </p:txBody>
      </p:sp>
      <p:sp>
        <p:nvSpPr>
          <p:cNvPr id="92" name="Google Shape;92;p1"/>
          <p:cNvSpPr/>
          <p:nvPr/>
        </p:nvSpPr>
        <p:spPr>
          <a:xfrm>
            <a:off x="0" y="6447454"/>
            <a:ext cx="1331640" cy="365922"/>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txBox="1"/>
          <p:nvPr/>
        </p:nvSpPr>
        <p:spPr>
          <a:xfrm>
            <a:off x="70350" y="5379750"/>
            <a:ext cx="26904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SG">
                <a:latin typeface="Calibri"/>
                <a:ea typeface="Calibri"/>
                <a:cs typeface="Calibri"/>
                <a:sym typeface="Calibri"/>
              </a:rPr>
              <a:t>Done by: Wilson</a:t>
            </a:r>
            <a:endParaRPr>
              <a:latin typeface="Calibri"/>
              <a:ea typeface="Calibri"/>
              <a:cs typeface="Calibri"/>
              <a:sym typeface="Calibri"/>
            </a:endParaRPr>
          </a:p>
          <a:p>
            <a:pPr indent="457200" lvl="0" marL="0" rtl="0" algn="l">
              <a:spcBef>
                <a:spcPts val="0"/>
              </a:spcBef>
              <a:spcAft>
                <a:spcPts val="0"/>
              </a:spcAft>
              <a:buNone/>
            </a:pPr>
            <a:r>
              <a:rPr lang="en-SG">
                <a:latin typeface="Calibri"/>
                <a:ea typeface="Calibri"/>
                <a:cs typeface="Calibri"/>
                <a:sym typeface="Calibri"/>
              </a:rPr>
              <a:t>      William	      </a:t>
            </a:r>
            <a:endParaRPr>
              <a:latin typeface="Calibri"/>
              <a:ea typeface="Calibri"/>
              <a:cs typeface="Calibri"/>
              <a:sym typeface="Calibri"/>
            </a:endParaRPr>
          </a:p>
          <a:p>
            <a:pPr indent="457200" lvl="0" marL="0" rtl="0" algn="l">
              <a:spcBef>
                <a:spcPts val="0"/>
              </a:spcBef>
              <a:spcAft>
                <a:spcPts val="0"/>
              </a:spcAft>
              <a:buNone/>
            </a:pPr>
            <a:r>
              <a:rPr lang="en-SG">
                <a:latin typeface="Calibri"/>
                <a:ea typeface="Calibri"/>
                <a:cs typeface="Calibri"/>
                <a:sym typeface="Calibri"/>
              </a:rPr>
              <a:t>      Su Ying</a:t>
            </a:r>
            <a:endParaRPr>
              <a:latin typeface="Calibri"/>
              <a:ea typeface="Calibri"/>
              <a:cs typeface="Calibri"/>
              <a:sym typeface="Calibri"/>
            </a:endParaRPr>
          </a:p>
          <a:p>
            <a:pPr indent="457200" lvl="0" marL="0" rtl="0" algn="l">
              <a:spcBef>
                <a:spcPts val="0"/>
              </a:spcBef>
              <a:spcAft>
                <a:spcPts val="0"/>
              </a:spcAft>
              <a:buNone/>
            </a:pPr>
            <a:r>
              <a:rPr lang="en-SG">
                <a:latin typeface="Calibri"/>
                <a:ea typeface="Calibri"/>
                <a:cs typeface="Calibri"/>
                <a:sym typeface="Calibri"/>
              </a:rPr>
              <a:t>      Chun Wai</a:t>
            </a:r>
            <a:endParaRPr>
              <a:latin typeface="Calibri"/>
              <a:ea typeface="Calibri"/>
              <a:cs typeface="Calibri"/>
              <a:sym typeface="Calibri"/>
            </a:endParaRPr>
          </a:p>
          <a:p>
            <a:pPr indent="0" lvl="0" marL="0" rtl="0" algn="l">
              <a:spcBef>
                <a:spcPts val="0"/>
              </a:spcBef>
              <a:spcAft>
                <a:spcPts val="0"/>
              </a:spcAft>
              <a:buNone/>
            </a:pPr>
            <a:r>
              <a:rPr lang="en-SG">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10"/>
          <p:cNvPicPr preferRelativeResize="0"/>
          <p:nvPr/>
        </p:nvPicPr>
        <p:blipFill rotWithShape="1">
          <a:blip r:embed="rId3">
            <a:alphaModFix/>
          </a:blip>
          <a:srcRect b="0" l="0" r="0" t="0"/>
          <a:stretch/>
        </p:blipFill>
        <p:spPr>
          <a:xfrm>
            <a:off x="-1044624" y="-219481"/>
            <a:ext cx="10585177" cy="7056784"/>
          </a:xfrm>
          <a:prstGeom prst="rect">
            <a:avLst/>
          </a:prstGeom>
          <a:noFill/>
          <a:ln>
            <a:noFill/>
          </a:ln>
        </p:spPr>
      </p:pic>
      <p:sp>
        <p:nvSpPr>
          <p:cNvPr id="186" name="Google Shape;186;p10"/>
          <p:cNvSpPr txBox="1"/>
          <p:nvPr/>
        </p:nvSpPr>
        <p:spPr>
          <a:xfrm>
            <a:off x="265322" y="4871840"/>
            <a:ext cx="5623200" cy="9465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4050">
                <a:solidFill>
                  <a:schemeClr val="lt1"/>
                </a:solidFill>
                <a:latin typeface="Twentieth Century"/>
                <a:ea typeface="Twentieth Century"/>
                <a:cs typeface="Twentieth Century"/>
                <a:sym typeface="Twentieth Century"/>
              </a:rPr>
              <a:t>To Spray or not to Spray?</a:t>
            </a:r>
            <a:endParaRPr/>
          </a:p>
          <a:p>
            <a:pPr indent="0" lvl="0" marL="0" marR="0" rtl="0" algn="l">
              <a:spcBef>
                <a:spcPts val="0"/>
              </a:spcBef>
              <a:spcAft>
                <a:spcPts val="0"/>
              </a:spcAft>
              <a:buNone/>
            </a:pPr>
            <a:r>
              <a:rPr lang="en-SG" sz="1500">
                <a:solidFill>
                  <a:schemeClr val="lt1"/>
                </a:solidFill>
                <a:latin typeface="Twentieth Century"/>
                <a:ea typeface="Twentieth Century"/>
                <a:cs typeface="Twentieth Century"/>
                <a:sym typeface="Twentieth Century"/>
              </a:rPr>
              <a:t>#FightTheBite</a:t>
            </a:r>
            <a:endParaRPr b="1" sz="1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11"/>
          <p:cNvPicPr preferRelativeResize="0"/>
          <p:nvPr>
            <p:ph idx="1" type="body"/>
          </p:nvPr>
        </p:nvPicPr>
        <p:blipFill rotWithShape="1">
          <a:blip r:embed="rId3">
            <a:alphaModFix/>
          </a:blip>
          <a:srcRect b="0" l="0" r="0" t="0"/>
          <a:stretch/>
        </p:blipFill>
        <p:spPr>
          <a:xfrm>
            <a:off x="3563888" y="1919157"/>
            <a:ext cx="3039421" cy="3019685"/>
          </a:xfrm>
          <a:prstGeom prst="rect">
            <a:avLst/>
          </a:prstGeom>
          <a:noFill/>
          <a:ln>
            <a:noFill/>
          </a:ln>
        </p:spPr>
      </p:pic>
      <p:sp>
        <p:nvSpPr>
          <p:cNvPr id="193" name="Google Shape;193;p11"/>
          <p:cNvSpPr/>
          <p:nvPr/>
        </p:nvSpPr>
        <p:spPr>
          <a:xfrm>
            <a:off x="579081" y="2033560"/>
            <a:ext cx="2984807"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400">
                <a:solidFill>
                  <a:schemeClr val="dk1"/>
                </a:solidFill>
                <a:latin typeface="Calibri"/>
                <a:ea typeface="Calibri"/>
                <a:cs typeface="Calibri"/>
                <a:sym typeface="Calibri"/>
              </a:rPr>
              <a:t>Culex Species- vectors of WNV</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14313" lvl="0" marL="214313" marR="0" rtl="0" algn="l">
              <a:spcBef>
                <a:spcPts val="0"/>
              </a:spcBef>
              <a:spcAft>
                <a:spcPts val="0"/>
              </a:spcAft>
              <a:buClr>
                <a:schemeClr val="dk1"/>
              </a:buClr>
              <a:buSzPts val="1400"/>
              <a:buFont typeface="Calibri"/>
              <a:buChar char="-"/>
            </a:pPr>
            <a:r>
              <a:rPr lang="en-SG" sz="1400">
                <a:solidFill>
                  <a:schemeClr val="dk1"/>
                </a:solidFill>
                <a:latin typeface="Calibri"/>
                <a:ea typeface="Calibri"/>
                <a:cs typeface="Calibri"/>
                <a:sym typeface="Calibri"/>
              </a:rPr>
              <a:t>Eggs to Pupa: Between 4-10 days</a:t>
            </a:r>
            <a:endParaRPr/>
          </a:p>
          <a:p>
            <a:pPr indent="-125413" lvl="0" marL="214313"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214313" lvl="0" marL="214313" marR="0" rtl="0" algn="l">
              <a:spcBef>
                <a:spcPts val="0"/>
              </a:spcBef>
              <a:spcAft>
                <a:spcPts val="0"/>
              </a:spcAft>
              <a:buClr>
                <a:schemeClr val="dk1"/>
              </a:buClr>
              <a:buSzPts val="1400"/>
              <a:buFont typeface="Calibri"/>
              <a:buChar char="-"/>
            </a:pPr>
            <a:r>
              <a:rPr lang="en-SG" sz="1400">
                <a:solidFill>
                  <a:schemeClr val="dk1"/>
                </a:solidFill>
                <a:latin typeface="Calibri"/>
                <a:ea typeface="Calibri"/>
                <a:cs typeface="Calibri"/>
                <a:sym typeface="Calibri"/>
              </a:rPr>
              <a:t>Adult (female) lifespan can last from </a:t>
            </a:r>
            <a:r>
              <a:rPr b="1" lang="en-SG" sz="1400">
                <a:solidFill>
                  <a:srgbClr val="C00000"/>
                </a:solidFill>
                <a:latin typeface="Calibri"/>
                <a:ea typeface="Calibri"/>
                <a:cs typeface="Calibri"/>
                <a:sym typeface="Calibri"/>
              </a:rPr>
              <a:t>10 - 50days</a:t>
            </a:r>
            <a:endParaRPr/>
          </a:p>
          <a:p>
            <a:pPr indent="-125413" lvl="0" marL="214313"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pic>
        <p:nvPicPr>
          <p:cNvPr id="194" name="Google Shape;194;p11"/>
          <p:cNvPicPr preferRelativeResize="0"/>
          <p:nvPr/>
        </p:nvPicPr>
        <p:blipFill rotWithShape="1">
          <a:blip r:embed="rId4">
            <a:alphaModFix/>
          </a:blip>
          <a:srcRect b="8210" l="0" r="0" t="2002"/>
          <a:stretch/>
        </p:blipFill>
        <p:spPr>
          <a:xfrm>
            <a:off x="1254405" y="4147479"/>
            <a:ext cx="1280781" cy="1257300"/>
          </a:xfrm>
          <a:prstGeom prst="rect">
            <a:avLst/>
          </a:prstGeom>
          <a:noFill/>
          <a:ln>
            <a:noFill/>
          </a:ln>
        </p:spPr>
      </p:pic>
      <p:pic>
        <p:nvPicPr>
          <p:cNvPr id="195" name="Google Shape;195;p11"/>
          <p:cNvPicPr preferRelativeResize="0"/>
          <p:nvPr/>
        </p:nvPicPr>
        <p:blipFill rotWithShape="1">
          <a:blip r:embed="rId5">
            <a:alphaModFix/>
          </a:blip>
          <a:srcRect b="8733" l="0" r="0" t="0"/>
          <a:stretch/>
        </p:blipFill>
        <p:spPr>
          <a:xfrm>
            <a:off x="7104889" y="1919157"/>
            <a:ext cx="1314613" cy="922342"/>
          </a:xfrm>
          <a:prstGeom prst="rect">
            <a:avLst/>
          </a:prstGeom>
          <a:noFill/>
          <a:ln>
            <a:noFill/>
          </a:ln>
        </p:spPr>
      </p:pic>
      <p:sp>
        <p:nvSpPr>
          <p:cNvPr id="196" name="Google Shape;196;p11"/>
          <p:cNvSpPr/>
          <p:nvPr/>
        </p:nvSpPr>
        <p:spPr>
          <a:xfrm>
            <a:off x="721832" y="3667833"/>
            <a:ext cx="2345927" cy="2216594"/>
          </a:xfrm>
          <a:prstGeom prst="mathMultiply">
            <a:avLst>
              <a:gd fmla="val 23520" name="adj1"/>
            </a:avLst>
          </a:prstGeom>
          <a:solidFill>
            <a:srgbClr val="C00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97" name="Google Shape;197;p11"/>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11"/>
          <p:cNvSpPr txBox="1"/>
          <p:nvPr/>
        </p:nvSpPr>
        <p:spPr>
          <a:xfrm>
            <a:off x="1704008" y="870120"/>
            <a:ext cx="6025577" cy="682848"/>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2000"/>
              <a:buFont typeface="Calibri"/>
              <a:buNone/>
            </a:pPr>
            <a:r>
              <a:rPr lang="en-SG" sz="2000">
                <a:solidFill>
                  <a:schemeClr val="dk1"/>
                </a:solidFill>
                <a:latin typeface="Calibri"/>
                <a:ea typeface="Calibri"/>
                <a:cs typeface="Calibri"/>
                <a:sym typeface="Calibri"/>
              </a:rPr>
              <a:t>When should mosquitoes be </a:t>
            </a:r>
            <a:r>
              <a:rPr lang="en-SG" sz="2400">
                <a:solidFill>
                  <a:schemeClr val="dk1"/>
                </a:solidFill>
                <a:latin typeface="Calibri"/>
                <a:ea typeface="Calibri"/>
                <a:cs typeface="Calibri"/>
                <a:sym typeface="Calibri"/>
              </a:rPr>
              <a:t>EXTERMINATED</a:t>
            </a:r>
            <a:endParaRPr sz="2000">
              <a:solidFill>
                <a:schemeClr val="dk1"/>
              </a:solidFill>
              <a:latin typeface="Calibri"/>
              <a:ea typeface="Calibri"/>
              <a:cs typeface="Calibri"/>
              <a:sym typeface="Calibri"/>
            </a:endParaRPr>
          </a:p>
        </p:txBody>
      </p:sp>
      <p:sp>
        <p:nvSpPr>
          <p:cNvPr id="199" name="Google Shape;199;p11"/>
          <p:cNvSpPr txBox="1"/>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400"/>
              <a:buFont typeface="Calibri"/>
              <a:buNone/>
            </a:pPr>
            <a:r>
              <a:rPr lang="en-SG" sz="4400">
                <a:solidFill>
                  <a:srgbClr val="3F3F3F"/>
                </a:solidFill>
                <a:latin typeface="Calibri"/>
                <a:ea typeface="Calibri"/>
                <a:cs typeface="Calibri"/>
                <a:sym typeface="Calibri"/>
              </a:rPr>
              <a:t>Timing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12"/>
          <p:cNvSpPr/>
          <p:nvPr/>
        </p:nvSpPr>
        <p:spPr>
          <a:xfrm>
            <a:off x="6010275" y="2056805"/>
            <a:ext cx="3026221" cy="4324523"/>
          </a:xfrm>
          <a:prstGeom prst="roundRect">
            <a:avLst>
              <a:gd fmla="val 16667" name="adj"/>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6" name="Google Shape;206;p12"/>
          <p:cNvPicPr preferRelativeResize="0"/>
          <p:nvPr/>
        </p:nvPicPr>
        <p:blipFill rotWithShape="1">
          <a:blip r:embed="rId3">
            <a:alphaModFix/>
          </a:blip>
          <a:srcRect b="0" l="0" r="0" t="0"/>
          <a:stretch/>
        </p:blipFill>
        <p:spPr>
          <a:xfrm>
            <a:off x="5922692" y="2108044"/>
            <a:ext cx="2924175" cy="2924175"/>
          </a:xfrm>
          <a:prstGeom prst="rect">
            <a:avLst/>
          </a:prstGeom>
          <a:noFill/>
          <a:ln>
            <a:noFill/>
          </a:ln>
        </p:spPr>
      </p:pic>
      <p:pic>
        <p:nvPicPr>
          <p:cNvPr id="207" name="Google Shape;207;p12"/>
          <p:cNvPicPr preferRelativeResize="0"/>
          <p:nvPr/>
        </p:nvPicPr>
        <p:blipFill rotWithShape="1">
          <a:blip r:embed="rId4">
            <a:alphaModFix/>
          </a:blip>
          <a:srcRect b="0" l="0" r="0" t="0"/>
          <a:stretch/>
        </p:blipFill>
        <p:spPr>
          <a:xfrm>
            <a:off x="1" y="2382441"/>
            <a:ext cx="3221309" cy="2272904"/>
          </a:xfrm>
          <a:prstGeom prst="rect">
            <a:avLst/>
          </a:prstGeom>
          <a:noFill/>
          <a:ln>
            <a:noFill/>
          </a:ln>
        </p:spPr>
      </p:pic>
      <p:sp>
        <p:nvSpPr>
          <p:cNvPr id="208" name="Google Shape;208;p12"/>
          <p:cNvSpPr/>
          <p:nvPr/>
        </p:nvSpPr>
        <p:spPr>
          <a:xfrm>
            <a:off x="3131840" y="2524906"/>
            <a:ext cx="3074717" cy="18081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14313" lvl="0" marL="214313" marR="0" rtl="0" algn="l">
              <a:spcBef>
                <a:spcPts val="0"/>
              </a:spcBef>
              <a:spcAft>
                <a:spcPts val="0"/>
              </a:spcAft>
              <a:buClr>
                <a:schemeClr val="dk1"/>
              </a:buClr>
              <a:buSzPts val="1400"/>
              <a:buFont typeface="Calibri"/>
              <a:buChar char="-"/>
            </a:pPr>
            <a:r>
              <a:rPr lang="en-SG" sz="1400">
                <a:solidFill>
                  <a:schemeClr val="dk1"/>
                </a:solidFill>
                <a:latin typeface="Calibri"/>
                <a:ea typeface="Calibri"/>
                <a:cs typeface="Calibri"/>
                <a:sym typeface="Calibri"/>
              </a:rPr>
              <a:t>Spike in WMV usually in Summer months (from Jul to Sep)</a:t>
            </a:r>
            <a:endParaRPr/>
          </a:p>
          <a:p>
            <a:pPr indent="-125413" lvl="0" marL="214313"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214313" lvl="0" marL="214313" marR="0" rtl="0" algn="l">
              <a:spcBef>
                <a:spcPts val="0"/>
              </a:spcBef>
              <a:spcAft>
                <a:spcPts val="0"/>
              </a:spcAft>
              <a:buClr>
                <a:schemeClr val="dk1"/>
              </a:buClr>
              <a:buSzPts val="1400"/>
              <a:buFont typeface="Calibri"/>
              <a:buChar char="-"/>
            </a:pPr>
            <a:r>
              <a:rPr lang="en-SG" sz="1400">
                <a:solidFill>
                  <a:schemeClr val="dk1"/>
                </a:solidFill>
                <a:latin typeface="Calibri"/>
                <a:ea typeface="Calibri"/>
                <a:cs typeface="Calibri"/>
                <a:sym typeface="Calibri"/>
              </a:rPr>
              <a:t>Probably attributed to the higher temperatures, humidity and drier months</a:t>
            </a:r>
            <a:endParaRPr/>
          </a:p>
          <a:p>
            <a:pPr indent="-128588" lvl="0" marL="214313" marR="0" rtl="0" algn="l">
              <a:spcBef>
                <a:spcPts val="0"/>
              </a:spcBef>
              <a:spcAft>
                <a:spcPts val="0"/>
              </a:spcAft>
              <a:buClr>
                <a:schemeClr val="dk1"/>
              </a:buClr>
              <a:buSzPts val="1350"/>
              <a:buFont typeface="Calibri"/>
              <a:buNone/>
            </a:pPr>
            <a:r>
              <a:t/>
            </a:r>
            <a:endParaRPr sz="1350">
              <a:solidFill>
                <a:schemeClr val="dk1"/>
              </a:solidFill>
              <a:latin typeface="Twentieth Century"/>
              <a:ea typeface="Twentieth Century"/>
              <a:cs typeface="Twentieth Century"/>
              <a:sym typeface="Twentieth Century"/>
            </a:endParaRPr>
          </a:p>
        </p:txBody>
      </p:sp>
      <p:sp>
        <p:nvSpPr>
          <p:cNvPr id="209" name="Google Shape;209;p12"/>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12"/>
          <p:cNvSpPr txBox="1"/>
          <p:nvPr/>
        </p:nvSpPr>
        <p:spPr>
          <a:xfrm>
            <a:off x="2117684" y="907169"/>
            <a:ext cx="5159408" cy="654559"/>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2200"/>
              <a:buFont typeface="Calibri"/>
              <a:buNone/>
            </a:pPr>
            <a:r>
              <a:rPr lang="en-SG" sz="2200">
                <a:solidFill>
                  <a:schemeClr val="dk1"/>
                </a:solidFill>
                <a:latin typeface="Calibri"/>
                <a:ea typeface="Calibri"/>
                <a:cs typeface="Calibri"/>
                <a:sym typeface="Calibri"/>
              </a:rPr>
              <a:t>When to </a:t>
            </a:r>
            <a:r>
              <a:rPr lang="en-SG" sz="2400">
                <a:solidFill>
                  <a:schemeClr val="dk1"/>
                </a:solidFill>
                <a:latin typeface="Calibri"/>
                <a:ea typeface="Calibri"/>
                <a:cs typeface="Calibri"/>
                <a:sym typeface="Calibri"/>
              </a:rPr>
              <a:t>EXTERMINATE</a:t>
            </a:r>
            <a:r>
              <a:rPr lang="en-SG" sz="2200">
                <a:solidFill>
                  <a:schemeClr val="dk1"/>
                </a:solidFill>
                <a:latin typeface="Calibri"/>
                <a:ea typeface="Calibri"/>
                <a:cs typeface="Calibri"/>
                <a:sym typeface="Calibri"/>
              </a:rPr>
              <a:t> the buggers</a:t>
            </a:r>
            <a:endParaRPr/>
          </a:p>
        </p:txBody>
      </p:sp>
      <p:sp>
        <p:nvSpPr>
          <p:cNvPr id="211" name="Google Shape;211;p12"/>
          <p:cNvSpPr txBox="1"/>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400"/>
              <a:buFont typeface="Calibri"/>
              <a:buNone/>
            </a:pPr>
            <a:r>
              <a:rPr lang="en-SG" sz="4400">
                <a:solidFill>
                  <a:srgbClr val="3F3F3F"/>
                </a:solidFill>
                <a:latin typeface="Calibri"/>
                <a:ea typeface="Calibri"/>
                <a:cs typeface="Calibri"/>
                <a:sym typeface="Calibri"/>
              </a:rPr>
              <a:t>Timing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13"/>
          <p:cNvPicPr preferRelativeResize="0"/>
          <p:nvPr/>
        </p:nvPicPr>
        <p:blipFill rotWithShape="1">
          <a:blip r:embed="rId3">
            <a:alphaModFix/>
          </a:blip>
          <a:srcRect b="12553" l="24654" r="25895" t="9822"/>
          <a:stretch/>
        </p:blipFill>
        <p:spPr>
          <a:xfrm>
            <a:off x="73233" y="2168595"/>
            <a:ext cx="5540070" cy="3913383"/>
          </a:xfrm>
          <a:prstGeom prst="rect">
            <a:avLst/>
          </a:prstGeom>
          <a:noFill/>
          <a:ln>
            <a:noFill/>
          </a:ln>
        </p:spPr>
      </p:pic>
      <p:sp>
        <p:nvSpPr>
          <p:cNvPr id="218" name="Google Shape;218;p13"/>
          <p:cNvSpPr/>
          <p:nvPr/>
        </p:nvSpPr>
        <p:spPr>
          <a:xfrm>
            <a:off x="-197524" y="1588189"/>
            <a:ext cx="5047938" cy="455203"/>
          </a:xfrm>
          <a:prstGeom prst="snip2DiagRect">
            <a:avLst>
              <a:gd fmla="val 0" name="adj1"/>
              <a:gd fmla="val 16667"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SG" sz="1500">
                <a:solidFill>
                  <a:schemeClr val="lt1"/>
                </a:solidFill>
                <a:latin typeface="Twentieth Century"/>
                <a:ea typeface="Twentieth Century"/>
                <a:cs typeface="Twentieth Century"/>
                <a:sym typeface="Twentieth Century"/>
              </a:rPr>
              <a:t>WNV Zones vs Spray Locations in 2013 (Jul, Aug)</a:t>
            </a:r>
            <a:endParaRPr sz="1500">
              <a:solidFill>
                <a:schemeClr val="lt1"/>
              </a:solidFill>
              <a:latin typeface="Twentieth Century"/>
              <a:ea typeface="Twentieth Century"/>
              <a:cs typeface="Twentieth Century"/>
              <a:sym typeface="Twentieth Century"/>
            </a:endParaRPr>
          </a:p>
        </p:txBody>
      </p:sp>
      <p:grpSp>
        <p:nvGrpSpPr>
          <p:cNvPr id="219" name="Google Shape;219;p13"/>
          <p:cNvGrpSpPr/>
          <p:nvPr/>
        </p:nvGrpSpPr>
        <p:grpSpPr>
          <a:xfrm>
            <a:off x="5784688" y="2564904"/>
            <a:ext cx="2984807" cy="715581"/>
            <a:chOff x="4932040" y="4222638"/>
            <a:chExt cx="2984807" cy="715581"/>
          </a:xfrm>
        </p:grpSpPr>
        <p:sp>
          <p:nvSpPr>
            <p:cNvPr id="220" name="Google Shape;220;p13"/>
            <p:cNvSpPr/>
            <p:nvPr/>
          </p:nvSpPr>
          <p:spPr>
            <a:xfrm>
              <a:off x="5004048" y="4245721"/>
              <a:ext cx="1181100" cy="285083"/>
            </a:xfrm>
            <a:prstGeom prst="rect">
              <a:avLst/>
            </a:prstGeom>
            <a:solidFill>
              <a:srgbClr val="C03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21" name="Google Shape;221;p13"/>
            <p:cNvSpPr/>
            <p:nvPr/>
          </p:nvSpPr>
          <p:spPr>
            <a:xfrm>
              <a:off x="5004048" y="4653136"/>
              <a:ext cx="1181100" cy="285083"/>
            </a:xfrm>
            <a:prstGeom prst="rect">
              <a:avLst/>
            </a:prstGeom>
            <a:solidFill>
              <a:srgbClr val="BF9F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22" name="Google Shape;222;p13"/>
            <p:cNvSpPr/>
            <p:nvPr/>
          </p:nvSpPr>
          <p:spPr>
            <a:xfrm>
              <a:off x="4932040" y="4222638"/>
              <a:ext cx="2984807" cy="7155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350">
                  <a:solidFill>
                    <a:schemeClr val="dk1"/>
                  </a:solidFill>
                  <a:latin typeface="Twentieth Century"/>
                  <a:ea typeface="Twentieth Century"/>
                  <a:cs typeface="Twentieth Century"/>
                  <a:sym typeface="Twentieth Century"/>
                </a:rPr>
                <a:t>WNV Positive</a:t>
              </a:r>
              <a:endParaRPr/>
            </a:p>
            <a:p>
              <a:pPr indent="0" lvl="0" marL="0" marR="0" rtl="0" algn="l">
                <a:spcBef>
                  <a:spcPts val="0"/>
                </a:spcBef>
                <a:spcAft>
                  <a:spcPts val="0"/>
                </a:spcAft>
                <a:buNone/>
              </a:pPr>
              <a:r>
                <a:t/>
              </a:r>
              <a:endParaRPr sz="135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SG" sz="1350">
                  <a:solidFill>
                    <a:schemeClr val="dk1"/>
                  </a:solidFill>
                  <a:latin typeface="Twentieth Century"/>
                  <a:ea typeface="Twentieth Century"/>
                  <a:cs typeface="Twentieth Century"/>
                  <a:sym typeface="Twentieth Century"/>
                </a:rPr>
                <a:t>Spray Locations</a:t>
              </a:r>
              <a:endParaRPr/>
            </a:p>
          </p:txBody>
        </p:sp>
      </p:grpSp>
      <p:sp>
        <p:nvSpPr>
          <p:cNvPr id="223" name="Google Shape;223;p13"/>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13"/>
          <p:cNvSpPr txBox="1"/>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400"/>
              <a:buFont typeface="Calibri"/>
              <a:buNone/>
            </a:pPr>
            <a:r>
              <a:rPr lang="en-SG" sz="4400">
                <a:solidFill>
                  <a:srgbClr val="3F3F3F"/>
                </a:solidFill>
                <a:latin typeface="Calibri"/>
                <a:ea typeface="Calibri"/>
                <a:cs typeface="Calibri"/>
                <a:sym typeface="Calibri"/>
              </a:rPr>
              <a:t>Location</a:t>
            </a:r>
            <a:endParaRPr/>
          </a:p>
        </p:txBody>
      </p:sp>
      <p:sp>
        <p:nvSpPr>
          <p:cNvPr id="225" name="Google Shape;225;p13"/>
          <p:cNvSpPr txBox="1"/>
          <p:nvPr/>
        </p:nvSpPr>
        <p:spPr>
          <a:xfrm>
            <a:off x="2117684" y="838023"/>
            <a:ext cx="5159408" cy="654559"/>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2400"/>
              <a:buFont typeface="Calibri"/>
              <a:buNone/>
            </a:pPr>
            <a:r>
              <a:rPr lang="en-SG" sz="2400">
                <a:solidFill>
                  <a:srgbClr val="3F3F3F"/>
                </a:solidFill>
                <a:latin typeface="Calibri"/>
                <a:ea typeface="Calibri"/>
                <a:cs typeface="Calibri"/>
                <a:sym typeface="Calibri"/>
              </a:rPr>
              <a:t>Where was the spraying</a:t>
            </a:r>
            <a:endParaRPr sz="2200">
              <a:solidFill>
                <a:schemeClr val="dk1"/>
              </a:solidFill>
              <a:latin typeface="Calibri"/>
              <a:ea typeface="Calibri"/>
              <a:cs typeface="Calibri"/>
              <a:sym typeface="Calibri"/>
            </a:endParaRPr>
          </a:p>
        </p:txBody>
      </p:sp>
      <p:sp>
        <p:nvSpPr>
          <p:cNvPr id="226" name="Google Shape;226;p13"/>
          <p:cNvSpPr/>
          <p:nvPr/>
        </p:nvSpPr>
        <p:spPr>
          <a:xfrm>
            <a:off x="737828" y="2320134"/>
            <a:ext cx="1584176" cy="160298"/>
          </a:xfrm>
          <a:prstGeom prst="roundRect">
            <a:avLst>
              <a:gd fmla="val 16667" name="adj"/>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SG" sz="1000">
                <a:solidFill>
                  <a:srgbClr val="000000"/>
                </a:solidFill>
                <a:latin typeface="Calibri"/>
                <a:ea typeface="Calibri"/>
                <a:cs typeface="Calibri"/>
                <a:sym typeface="Calibri"/>
              </a:rPr>
              <a:t>West Nile Virus in July</a:t>
            </a:r>
            <a:endParaRPr/>
          </a:p>
        </p:txBody>
      </p:sp>
      <p:sp>
        <p:nvSpPr>
          <p:cNvPr id="227" name="Google Shape;227;p13"/>
          <p:cNvSpPr/>
          <p:nvPr/>
        </p:nvSpPr>
        <p:spPr>
          <a:xfrm>
            <a:off x="3563888" y="2320134"/>
            <a:ext cx="1584176" cy="160298"/>
          </a:xfrm>
          <a:prstGeom prst="roundRect">
            <a:avLst>
              <a:gd fmla="val 16667" name="adj"/>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SG" sz="1000">
                <a:solidFill>
                  <a:srgbClr val="000000"/>
                </a:solidFill>
                <a:latin typeface="Calibri"/>
                <a:ea typeface="Calibri"/>
                <a:cs typeface="Calibri"/>
                <a:sym typeface="Calibri"/>
              </a:rPr>
              <a:t>West Nile Virus in Aug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15"/>
          <p:cNvPicPr preferRelativeResize="0"/>
          <p:nvPr/>
        </p:nvPicPr>
        <p:blipFill rotWithShape="1">
          <a:blip r:embed="rId3">
            <a:alphaModFix/>
          </a:blip>
          <a:srcRect b="0" l="0" r="0" t="0"/>
          <a:stretch/>
        </p:blipFill>
        <p:spPr>
          <a:xfrm>
            <a:off x="3131659" y="1414363"/>
            <a:ext cx="3440591" cy="4444098"/>
          </a:xfrm>
          <a:prstGeom prst="rect">
            <a:avLst/>
          </a:prstGeom>
          <a:noFill/>
          <a:ln>
            <a:noFill/>
          </a:ln>
        </p:spPr>
      </p:pic>
      <p:pic>
        <p:nvPicPr>
          <p:cNvPr id="234" name="Google Shape;234;p15"/>
          <p:cNvPicPr preferRelativeResize="0"/>
          <p:nvPr/>
        </p:nvPicPr>
        <p:blipFill rotWithShape="1">
          <a:blip r:embed="rId4">
            <a:alphaModFix amt="45000"/>
          </a:blip>
          <a:srcRect b="12131" l="33904" r="30892" t="12271"/>
          <a:stretch/>
        </p:blipFill>
        <p:spPr>
          <a:xfrm>
            <a:off x="3693850" y="1710575"/>
            <a:ext cx="2448649" cy="3028800"/>
          </a:xfrm>
          <a:prstGeom prst="rect">
            <a:avLst/>
          </a:prstGeom>
          <a:noFill/>
          <a:ln>
            <a:noFill/>
          </a:ln>
        </p:spPr>
      </p:pic>
      <p:sp>
        <p:nvSpPr>
          <p:cNvPr id="235" name="Google Shape;235;p15"/>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5"/>
          <p:cNvSpPr txBox="1"/>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400"/>
              <a:buFont typeface="Calibri"/>
              <a:buNone/>
            </a:pPr>
            <a:r>
              <a:rPr lang="en-SG" sz="4400">
                <a:solidFill>
                  <a:srgbClr val="3F3F3F"/>
                </a:solidFill>
                <a:latin typeface="Calibri"/>
                <a:ea typeface="Calibri"/>
                <a:cs typeface="Calibri"/>
                <a:sym typeface="Calibri"/>
              </a:rPr>
              <a:t>Location</a:t>
            </a:r>
            <a:endParaRPr/>
          </a:p>
        </p:txBody>
      </p:sp>
      <p:sp>
        <p:nvSpPr>
          <p:cNvPr id="237" name="Google Shape;237;p15"/>
          <p:cNvSpPr txBox="1"/>
          <p:nvPr/>
        </p:nvSpPr>
        <p:spPr>
          <a:xfrm>
            <a:off x="2117684" y="838023"/>
            <a:ext cx="5159400" cy="654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3F3F3F"/>
              </a:buClr>
              <a:buSzPts val="2400"/>
              <a:buFont typeface="Calibri"/>
              <a:buNone/>
            </a:pPr>
            <a:r>
              <a:rPr lang="en-SG" sz="2400">
                <a:solidFill>
                  <a:srgbClr val="3F3F3F"/>
                </a:solidFill>
                <a:latin typeface="Calibri"/>
                <a:ea typeface="Calibri"/>
                <a:cs typeface="Calibri"/>
                <a:sym typeface="Calibri"/>
              </a:rPr>
              <a:t>Where do we spray</a:t>
            </a:r>
            <a:endParaRPr sz="2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grpSp>
        <p:nvGrpSpPr>
          <p:cNvPr id="242" name="Google Shape;242;p16"/>
          <p:cNvGrpSpPr/>
          <p:nvPr/>
        </p:nvGrpSpPr>
        <p:grpSpPr>
          <a:xfrm>
            <a:off x="679946" y="2118878"/>
            <a:ext cx="5335835" cy="3882560"/>
            <a:chOff x="932482" y="2935"/>
            <a:chExt cx="5335835" cy="3882560"/>
          </a:xfrm>
        </p:grpSpPr>
        <p:sp>
          <p:nvSpPr>
            <p:cNvPr id="243" name="Google Shape;243;p16"/>
            <p:cNvSpPr/>
            <p:nvPr/>
          </p:nvSpPr>
          <p:spPr>
            <a:xfrm>
              <a:off x="932482" y="2935"/>
              <a:ext cx="2218605" cy="1109302"/>
            </a:xfrm>
            <a:prstGeom prst="roundRect">
              <a:avLst>
                <a:gd fmla="val 10000" name="adj"/>
              </a:avLst>
            </a:prstGeom>
            <a:solidFill>
              <a:srgbClr val="E36C0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txBox="1"/>
            <p:nvPr/>
          </p:nvSpPr>
          <p:spPr>
            <a:xfrm>
              <a:off x="964972" y="35425"/>
              <a:ext cx="2153625" cy="1044322"/>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Clr>
                  <a:srgbClr val="3F3F3F"/>
                </a:buClr>
                <a:buSzPts val="2200"/>
                <a:buFont typeface="Calibri"/>
                <a:buNone/>
              </a:pPr>
              <a:r>
                <a:rPr lang="en-SG" sz="2200">
                  <a:solidFill>
                    <a:srgbClr val="3F3F3F"/>
                  </a:solidFill>
                  <a:latin typeface="Calibri"/>
                  <a:ea typeface="Calibri"/>
                  <a:cs typeface="Calibri"/>
                  <a:sym typeface="Calibri"/>
                </a:rPr>
                <a:t>WNV predicted </a:t>
              </a:r>
              <a:endParaRPr/>
            </a:p>
            <a:p>
              <a:pPr indent="0" lvl="0" marL="0" marR="0" rtl="0" algn="ctr">
                <a:lnSpc>
                  <a:spcPct val="90000"/>
                </a:lnSpc>
                <a:spcBef>
                  <a:spcPts val="770"/>
                </a:spcBef>
                <a:spcAft>
                  <a:spcPts val="0"/>
                </a:spcAft>
                <a:buClr>
                  <a:srgbClr val="3F3F3F"/>
                </a:buClr>
                <a:buSzPts val="2200"/>
                <a:buFont typeface="Calibri"/>
                <a:buNone/>
              </a:pPr>
              <a:r>
                <a:rPr lang="en-SG" sz="2200">
                  <a:solidFill>
                    <a:srgbClr val="3F3F3F"/>
                  </a:solidFill>
                  <a:latin typeface="Calibri"/>
                  <a:ea typeface="Calibri"/>
                  <a:cs typeface="Calibri"/>
                  <a:sym typeface="Calibri"/>
                </a:rPr>
                <a:t>But don’t have</a:t>
              </a:r>
              <a:endParaRPr/>
            </a:p>
          </p:txBody>
        </p:sp>
        <p:sp>
          <p:nvSpPr>
            <p:cNvPr id="245" name="Google Shape;245;p16"/>
            <p:cNvSpPr/>
            <p:nvPr/>
          </p:nvSpPr>
          <p:spPr>
            <a:xfrm>
              <a:off x="1154342" y="1112238"/>
              <a:ext cx="221860" cy="831977"/>
            </a:xfrm>
            <a:custGeom>
              <a:rect b="b" l="l" r="r" t="t"/>
              <a:pathLst>
                <a:path extrusionOk="0" h="120000" w="120000">
                  <a:moveTo>
                    <a:pt x="0" y="0"/>
                  </a:moveTo>
                  <a:lnTo>
                    <a:pt x="0" y="120000"/>
                  </a:lnTo>
                  <a:lnTo>
                    <a:pt x="120000" y="120000"/>
                  </a:lnTo>
                </a:path>
              </a:pathLst>
            </a:custGeom>
            <a:noFill/>
            <a:ln cap="flat" cmpd="sng" w="25400">
              <a:solidFill>
                <a:srgbClr val="3B6495"/>
              </a:solidFill>
              <a:prstDash val="solid"/>
              <a:round/>
              <a:headEnd len="sm" w="sm" type="none"/>
              <a:tailEnd len="sm" w="sm" type="none"/>
            </a:ln>
          </p:spPr>
        </p:sp>
        <p:sp>
          <p:nvSpPr>
            <p:cNvPr id="246" name="Google Shape;246;p16"/>
            <p:cNvSpPr/>
            <p:nvPr/>
          </p:nvSpPr>
          <p:spPr>
            <a:xfrm>
              <a:off x="1376203" y="1389564"/>
              <a:ext cx="1774884" cy="1109302"/>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txBox="1"/>
            <p:nvPr/>
          </p:nvSpPr>
          <p:spPr>
            <a:xfrm>
              <a:off x="1408693" y="1422054"/>
              <a:ext cx="1709904" cy="1044322"/>
            </a:xfrm>
            <a:prstGeom prst="rect">
              <a:avLst/>
            </a:prstGeom>
            <a:noFill/>
            <a:ln>
              <a:noFill/>
            </a:ln>
          </p:spPr>
          <p:txBody>
            <a:bodyPr anchorCtr="0" anchor="ctr" bIns="21575" lIns="32375" spcFirstLastPara="1" rIns="32375" wrap="square" tIns="21575">
              <a:noAutofit/>
            </a:bodyPr>
            <a:lstStyle/>
            <a:p>
              <a:pPr indent="0" lvl="0" marL="0" marR="0" rtl="0" algn="ctr">
                <a:lnSpc>
                  <a:spcPct val="90000"/>
                </a:lnSpc>
                <a:spcBef>
                  <a:spcPts val="0"/>
                </a:spcBef>
                <a:spcAft>
                  <a:spcPts val="0"/>
                </a:spcAft>
                <a:buClr>
                  <a:schemeClr val="dk1"/>
                </a:buClr>
                <a:buSzPts val="1700"/>
                <a:buFont typeface="Calibri"/>
                <a:buNone/>
              </a:pPr>
              <a:r>
                <a:rPr b="0" i="0" lang="en-SG" sz="1700" u="none">
                  <a:solidFill>
                    <a:schemeClr val="dk1"/>
                  </a:solidFill>
                  <a:latin typeface="Calibri"/>
                  <a:ea typeface="Calibri"/>
                  <a:cs typeface="Calibri"/>
                  <a:sym typeface="Calibri"/>
                </a:rPr>
                <a:t>An increase in spraying that is not needed</a:t>
              </a:r>
              <a:endParaRPr sz="1700">
                <a:solidFill>
                  <a:schemeClr val="dk1"/>
                </a:solidFill>
                <a:latin typeface="Calibri"/>
                <a:ea typeface="Calibri"/>
                <a:cs typeface="Calibri"/>
                <a:sym typeface="Calibri"/>
              </a:endParaRPr>
            </a:p>
          </p:txBody>
        </p:sp>
        <p:sp>
          <p:nvSpPr>
            <p:cNvPr id="248" name="Google Shape;248;p16"/>
            <p:cNvSpPr/>
            <p:nvPr/>
          </p:nvSpPr>
          <p:spPr>
            <a:xfrm>
              <a:off x="1154342" y="1112238"/>
              <a:ext cx="221860" cy="2218605"/>
            </a:xfrm>
            <a:custGeom>
              <a:rect b="b" l="l" r="r" t="t"/>
              <a:pathLst>
                <a:path extrusionOk="0" h="120000" w="120000">
                  <a:moveTo>
                    <a:pt x="0" y="0"/>
                  </a:moveTo>
                  <a:lnTo>
                    <a:pt x="0" y="120000"/>
                  </a:lnTo>
                  <a:lnTo>
                    <a:pt x="120000" y="120000"/>
                  </a:lnTo>
                </a:path>
              </a:pathLst>
            </a:custGeom>
            <a:noFill/>
            <a:ln cap="flat" cmpd="sng" w="25400">
              <a:solidFill>
                <a:srgbClr val="3B6495"/>
              </a:solidFill>
              <a:prstDash val="solid"/>
              <a:round/>
              <a:headEnd len="sm" w="sm" type="none"/>
              <a:tailEnd len="sm" w="sm" type="none"/>
            </a:ln>
          </p:spPr>
        </p:sp>
        <p:sp>
          <p:nvSpPr>
            <p:cNvPr id="249" name="Google Shape;249;p16"/>
            <p:cNvSpPr/>
            <p:nvPr/>
          </p:nvSpPr>
          <p:spPr>
            <a:xfrm>
              <a:off x="1376203" y="2776193"/>
              <a:ext cx="1774884" cy="1109302"/>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txBox="1"/>
            <p:nvPr/>
          </p:nvSpPr>
          <p:spPr>
            <a:xfrm>
              <a:off x="1408693" y="2808683"/>
              <a:ext cx="1709904" cy="1044322"/>
            </a:xfrm>
            <a:prstGeom prst="rect">
              <a:avLst/>
            </a:prstGeom>
            <a:noFill/>
            <a:ln>
              <a:noFill/>
            </a:ln>
          </p:spPr>
          <p:txBody>
            <a:bodyPr anchorCtr="0" anchor="ctr" bIns="21575" lIns="32375" spcFirstLastPara="1" rIns="32375" wrap="square" tIns="21575">
              <a:noAutofit/>
            </a:bodyPr>
            <a:lstStyle/>
            <a:p>
              <a:pPr indent="0" lvl="0" marL="0" marR="0" rtl="0" algn="ctr">
                <a:lnSpc>
                  <a:spcPct val="90000"/>
                </a:lnSpc>
                <a:spcBef>
                  <a:spcPts val="0"/>
                </a:spcBef>
                <a:spcAft>
                  <a:spcPts val="0"/>
                </a:spcAft>
                <a:buClr>
                  <a:schemeClr val="dk1"/>
                </a:buClr>
                <a:buSzPts val="1700"/>
                <a:buFont typeface="Calibri"/>
                <a:buNone/>
              </a:pPr>
              <a:r>
                <a:rPr lang="en-SG" sz="1700">
                  <a:solidFill>
                    <a:schemeClr val="dk1"/>
                  </a:solidFill>
                  <a:latin typeface="Calibri"/>
                  <a:ea typeface="Calibri"/>
                  <a:cs typeface="Calibri"/>
                  <a:sym typeface="Calibri"/>
                </a:rPr>
                <a:t>Quarantined- productivity lost and fear</a:t>
              </a:r>
              <a:endParaRPr/>
            </a:p>
          </p:txBody>
        </p:sp>
        <p:sp>
          <p:nvSpPr>
            <p:cNvPr id="251" name="Google Shape;251;p16"/>
            <p:cNvSpPr/>
            <p:nvPr/>
          </p:nvSpPr>
          <p:spPr>
            <a:xfrm>
              <a:off x="3705739" y="2935"/>
              <a:ext cx="2562578" cy="1109302"/>
            </a:xfrm>
            <a:prstGeom prst="roundRect">
              <a:avLst>
                <a:gd fmla="val 10000" name="adj"/>
              </a:avLst>
            </a:prstGeom>
            <a:solidFill>
              <a:srgbClr val="C0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txBox="1"/>
            <p:nvPr/>
          </p:nvSpPr>
          <p:spPr>
            <a:xfrm>
              <a:off x="3738229" y="35425"/>
              <a:ext cx="2497598" cy="1044322"/>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Clr>
                  <a:srgbClr val="3F3F3F"/>
                </a:buClr>
                <a:buSzPts val="2200"/>
                <a:buFont typeface="Calibri"/>
                <a:buNone/>
              </a:pPr>
              <a:r>
                <a:rPr lang="en-SG" sz="2200">
                  <a:solidFill>
                    <a:srgbClr val="3F3F3F"/>
                  </a:solidFill>
                  <a:latin typeface="Calibri"/>
                  <a:ea typeface="Calibri"/>
                  <a:cs typeface="Calibri"/>
                  <a:sym typeface="Calibri"/>
                </a:rPr>
                <a:t>WNV NOT predicted</a:t>
              </a:r>
              <a:endParaRPr/>
            </a:p>
            <a:p>
              <a:pPr indent="0" lvl="0" marL="0" marR="0" rtl="0" algn="ctr">
                <a:lnSpc>
                  <a:spcPct val="90000"/>
                </a:lnSpc>
                <a:spcBef>
                  <a:spcPts val="770"/>
                </a:spcBef>
                <a:spcAft>
                  <a:spcPts val="0"/>
                </a:spcAft>
                <a:buClr>
                  <a:srgbClr val="3F3F3F"/>
                </a:buClr>
                <a:buSzPts val="2200"/>
                <a:buFont typeface="Calibri"/>
                <a:buNone/>
              </a:pPr>
              <a:r>
                <a:rPr lang="en-SG" sz="2200">
                  <a:solidFill>
                    <a:srgbClr val="3F3F3F"/>
                  </a:solidFill>
                  <a:latin typeface="Calibri"/>
                  <a:ea typeface="Calibri"/>
                  <a:cs typeface="Calibri"/>
                  <a:sym typeface="Calibri"/>
                </a:rPr>
                <a:t>But actually have</a:t>
              </a:r>
              <a:endParaRPr/>
            </a:p>
          </p:txBody>
        </p:sp>
        <p:sp>
          <p:nvSpPr>
            <p:cNvPr id="253" name="Google Shape;253;p16"/>
            <p:cNvSpPr/>
            <p:nvPr/>
          </p:nvSpPr>
          <p:spPr>
            <a:xfrm>
              <a:off x="3961997" y="1112238"/>
              <a:ext cx="256257" cy="831977"/>
            </a:xfrm>
            <a:custGeom>
              <a:rect b="b" l="l" r="r" t="t"/>
              <a:pathLst>
                <a:path extrusionOk="0" h="120000" w="120000">
                  <a:moveTo>
                    <a:pt x="0" y="0"/>
                  </a:moveTo>
                  <a:lnTo>
                    <a:pt x="0" y="120000"/>
                  </a:lnTo>
                  <a:lnTo>
                    <a:pt x="120000" y="120000"/>
                  </a:lnTo>
                </a:path>
              </a:pathLst>
            </a:custGeom>
            <a:noFill/>
            <a:ln cap="flat" cmpd="sng" w="25400">
              <a:solidFill>
                <a:srgbClr val="3B6495"/>
              </a:solidFill>
              <a:prstDash val="solid"/>
              <a:round/>
              <a:headEnd len="sm" w="sm" type="none"/>
              <a:tailEnd len="sm" w="sm" type="none"/>
            </a:ln>
          </p:spPr>
        </p:sp>
        <p:sp>
          <p:nvSpPr>
            <p:cNvPr id="254" name="Google Shape;254;p16"/>
            <p:cNvSpPr/>
            <p:nvPr/>
          </p:nvSpPr>
          <p:spPr>
            <a:xfrm>
              <a:off x="4218255" y="1389564"/>
              <a:ext cx="1774884" cy="1109302"/>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txBox="1"/>
            <p:nvPr/>
          </p:nvSpPr>
          <p:spPr>
            <a:xfrm>
              <a:off x="4250745" y="1422054"/>
              <a:ext cx="1709904" cy="1044322"/>
            </a:xfrm>
            <a:prstGeom prst="rect">
              <a:avLst/>
            </a:prstGeom>
            <a:noFill/>
            <a:ln>
              <a:noFill/>
            </a:ln>
          </p:spPr>
          <p:txBody>
            <a:bodyPr anchorCtr="0" anchor="ctr" bIns="21575" lIns="32375" spcFirstLastPara="1" rIns="32375" wrap="square" tIns="21575">
              <a:noAutofit/>
            </a:bodyPr>
            <a:lstStyle/>
            <a:p>
              <a:pPr indent="0" lvl="0" marL="0" marR="0" rtl="0" algn="ctr">
                <a:lnSpc>
                  <a:spcPct val="90000"/>
                </a:lnSpc>
                <a:spcBef>
                  <a:spcPts val="0"/>
                </a:spcBef>
                <a:spcAft>
                  <a:spcPts val="0"/>
                </a:spcAft>
                <a:buClr>
                  <a:schemeClr val="dk1"/>
                </a:buClr>
                <a:buSzPts val="1700"/>
                <a:buFont typeface="Calibri"/>
                <a:buNone/>
              </a:pPr>
              <a:r>
                <a:rPr lang="en-SG" sz="1700">
                  <a:solidFill>
                    <a:schemeClr val="dk1"/>
                  </a:solidFill>
                  <a:latin typeface="Calibri"/>
                  <a:ea typeface="Calibri"/>
                  <a:cs typeface="Calibri"/>
                  <a:sym typeface="Calibri"/>
                </a:rPr>
                <a:t>Increased chances of human epidemic</a:t>
              </a:r>
              <a:endParaRPr/>
            </a:p>
          </p:txBody>
        </p:sp>
        <p:sp>
          <p:nvSpPr>
            <p:cNvPr id="256" name="Google Shape;256;p16"/>
            <p:cNvSpPr/>
            <p:nvPr/>
          </p:nvSpPr>
          <p:spPr>
            <a:xfrm>
              <a:off x="3961997" y="1112238"/>
              <a:ext cx="256257" cy="2218605"/>
            </a:xfrm>
            <a:custGeom>
              <a:rect b="b" l="l" r="r" t="t"/>
              <a:pathLst>
                <a:path extrusionOk="0" h="120000" w="120000">
                  <a:moveTo>
                    <a:pt x="0" y="0"/>
                  </a:moveTo>
                  <a:lnTo>
                    <a:pt x="0" y="120000"/>
                  </a:lnTo>
                  <a:lnTo>
                    <a:pt x="120000" y="120000"/>
                  </a:lnTo>
                </a:path>
              </a:pathLst>
            </a:custGeom>
            <a:noFill/>
            <a:ln cap="flat" cmpd="sng" w="25400">
              <a:solidFill>
                <a:srgbClr val="3B6495"/>
              </a:solidFill>
              <a:prstDash val="solid"/>
              <a:round/>
              <a:headEnd len="sm" w="sm" type="none"/>
              <a:tailEnd len="sm" w="sm" type="none"/>
            </a:ln>
          </p:spPr>
        </p:sp>
        <p:sp>
          <p:nvSpPr>
            <p:cNvPr id="257" name="Google Shape;257;p16"/>
            <p:cNvSpPr/>
            <p:nvPr/>
          </p:nvSpPr>
          <p:spPr>
            <a:xfrm>
              <a:off x="4218255" y="2776193"/>
              <a:ext cx="1774884" cy="1109302"/>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txBox="1"/>
            <p:nvPr/>
          </p:nvSpPr>
          <p:spPr>
            <a:xfrm>
              <a:off x="4250745" y="2808683"/>
              <a:ext cx="1709904" cy="1044322"/>
            </a:xfrm>
            <a:prstGeom prst="rect">
              <a:avLst/>
            </a:prstGeom>
            <a:noFill/>
            <a:ln>
              <a:noFill/>
            </a:ln>
          </p:spPr>
          <p:txBody>
            <a:bodyPr anchorCtr="0" anchor="ctr" bIns="21575" lIns="32375" spcFirstLastPara="1" rIns="32375" wrap="square" tIns="21575">
              <a:noAutofit/>
            </a:bodyPr>
            <a:lstStyle/>
            <a:p>
              <a:pPr indent="0" lvl="0" marL="0" marR="0" rtl="0" algn="ctr">
                <a:lnSpc>
                  <a:spcPct val="90000"/>
                </a:lnSpc>
                <a:spcBef>
                  <a:spcPts val="0"/>
                </a:spcBef>
                <a:spcAft>
                  <a:spcPts val="0"/>
                </a:spcAft>
                <a:buClr>
                  <a:schemeClr val="dk1"/>
                </a:buClr>
                <a:buSzPts val="1700"/>
                <a:buFont typeface="Calibri"/>
                <a:buNone/>
              </a:pPr>
              <a:r>
                <a:rPr lang="en-SG" sz="1700">
                  <a:solidFill>
                    <a:schemeClr val="dk1"/>
                  </a:solidFill>
                  <a:latin typeface="Calibri"/>
                  <a:ea typeface="Calibri"/>
                  <a:cs typeface="Calibri"/>
                  <a:sym typeface="Calibri"/>
                </a:rPr>
                <a:t>Huge negative economic impacts downstream</a:t>
              </a:r>
              <a:endParaRPr/>
            </a:p>
          </p:txBody>
        </p:sp>
      </p:grpSp>
      <p:sp>
        <p:nvSpPr>
          <p:cNvPr id="259" name="Google Shape;259;p16"/>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6"/>
          <p:cNvSpPr txBox="1"/>
          <p:nvPr/>
        </p:nvSpPr>
        <p:spPr>
          <a:xfrm>
            <a:off x="1710682" y="-53559"/>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400"/>
              <a:buFont typeface="Calibri"/>
              <a:buNone/>
            </a:pPr>
            <a:r>
              <a:rPr lang="en-SG" sz="4400">
                <a:solidFill>
                  <a:srgbClr val="3F3F3F"/>
                </a:solidFill>
                <a:latin typeface="Calibri"/>
                <a:ea typeface="Calibri"/>
                <a:cs typeface="Calibri"/>
                <a:sym typeface="Calibri"/>
              </a:rPr>
              <a:t>Confusion Matrix</a:t>
            </a:r>
            <a:endParaRPr/>
          </a:p>
        </p:txBody>
      </p:sp>
      <p:sp>
        <p:nvSpPr>
          <p:cNvPr id="261" name="Google Shape;261;p16"/>
          <p:cNvSpPr txBox="1"/>
          <p:nvPr/>
        </p:nvSpPr>
        <p:spPr>
          <a:xfrm>
            <a:off x="683441" y="836712"/>
            <a:ext cx="7776864" cy="654559"/>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2220"/>
              <a:buFont typeface="Calibri"/>
              <a:buNone/>
            </a:pPr>
            <a:r>
              <a:rPr lang="en-SG" sz="2220">
                <a:solidFill>
                  <a:srgbClr val="3F3F3F"/>
                </a:solidFill>
                <a:latin typeface="Calibri"/>
                <a:ea typeface="Calibri"/>
                <a:cs typeface="Calibri"/>
                <a:sym typeface="Calibri"/>
              </a:rPr>
              <a:t>Weighing the Costs of Inaccuracy - False Positive &amp; False Negative</a:t>
            </a:r>
            <a:endParaRPr sz="2220">
              <a:solidFill>
                <a:srgbClr val="3F3F3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graphicFrame>
        <p:nvGraphicFramePr>
          <p:cNvPr id="267" name="Google Shape;267;p17"/>
          <p:cNvGraphicFramePr/>
          <p:nvPr/>
        </p:nvGraphicFramePr>
        <p:xfrm>
          <a:off x="179512" y="2121138"/>
          <a:ext cx="3249634" cy="3426697"/>
        </p:xfrm>
        <a:graphic>
          <a:graphicData uri="http://schemas.openxmlformats.org/drawingml/2006/table">
            <a:tbl>
              <a:tblPr>
                <a:noFill/>
                <a:tableStyleId>{0501831E-47B9-4080-9543-8FEC09D2855E}</a:tableStyleId>
              </a:tblPr>
              <a:tblGrid>
                <a:gridCol w="1609725"/>
                <a:gridCol w="1437050"/>
                <a:gridCol w="1852625"/>
                <a:gridCol w="1573975"/>
              </a:tblGrid>
              <a:tr h="620325">
                <a:tc gridSpan="2" rowSpan="2">
                  <a:txBody>
                    <a:bodyPr/>
                    <a:lstStyle/>
                    <a:p>
                      <a:pPr indent="0" lvl="0" marL="0" marR="0" rtl="0" algn="ctr">
                        <a:spcBef>
                          <a:spcPts val="0"/>
                        </a:spcBef>
                        <a:spcAft>
                          <a:spcPts val="0"/>
                        </a:spcAft>
                        <a:buClr>
                          <a:schemeClr val="dk1"/>
                        </a:buClr>
                        <a:buSzPts val="2000"/>
                        <a:buFont typeface="Lato"/>
                        <a:buNone/>
                      </a:pPr>
                      <a:r>
                        <a:rPr b="1" lang="en-SG" sz="1500" u="none" cap="none" strike="noStrike">
                          <a:solidFill>
                            <a:schemeClr val="dk1"/>
                          </a:solidFill>
                          <a:latin typeface="Lato"/>
                          <a:ea typeface="Lato"/>
                          <a:cs typeface="Lato"/>
                          <a:sym typeface="Lato"/>
                        </a:rPr>
                        <a:t>Error Matrix</a:t>
                      </a:r>
                      <a:endParaRPr sz="1400" u="none" cap="none" strike="noStrike"/>
                    </a:p>
                  </a:txBody>
                  <a:tcPr marT="68575" marB="68575" marR="68575" marL="68575" anchor="ctr">
                    <a:solidFill>
                      <a:srgbClr val="D8D8D8"/>
                    </a:solidFill>
                  </a:tcPr>
                </a:tc>
                <a:tc rowSpan="2" hMerge="1"/>
                <a:tc gridSpan="2">
                  <a:txBody>
                    <a:bodyPr/>
                    <a:lstStyle/>
                    <a:p>
                      <a:pPr indent="0" lvl="0" marL="0" marR="0" rtl="0" algn="ctr">
                        <a:lnSpc>
                          <a:spcPct val="115000"/>
                        </a:lnSpc>
                        <a:spcBef>
                          <a:spcPts val="0"/>
                        </a:spcBef>
                        <a:spcAft>
                          <a:spcPts val="0"/>
                        </a:spcAft>
                        <a:buClr>
                          <a:srgbClr val="404040"/>
                        </a:buClr>
                        <a:buSzPts val="1800"/>
                        <a:buFont typeface="Lato"/>
                        <a:buNone/>
                      </a:pPr>
                      <a:r>
                        <a:rPr b="1" lang="en-SG" sz="1400" u="none" cap="none" strike="noStrike">
                          <a:solidFill>
                            <a:srgbClr val="404040"/>
                          </a:solidFill>
                          <a:latin typeface="Lato"/>
                          <a:ea typeface="Lato"/>
                          <a:cs typeface="Lato"/>
                          <a:sym typeface="Lato"/>
                        </a:rPr>
                        <a:t>Actual </a:t>
                      </a:r>
                      <a:endParaRPr sz="1400" u="none" cap="none" strike="noStrike"/>
                    </a:p>
                    <a:p>
                      <a:pPr indent="0" lvl="0" marL="0" marR="0" rtl="0" algn="ctr">
                        <a:lnSpc>
                          <a:spcPct val="115000"/>
                        </a:lnSpc>
                        <a:spcBef>
                          <a:spcPts val="0"/>
                        </a:spcBef>
                        <a:spcAft>
                          <a:spcPts val="0"/>
                        </a:spcAft>
                        <a:buClr>
                          <a:srgbClr val="404040"/>
                        </a:buClr>
                        <a:buSzPts val="1800"/>
                        <a:buFont typeface="Lato"/>
                        <a:buNone/>
                      </a:pPr>
                      <a:r>
                        <a:rPr b="1" lang="en-SG" sz="1400" u="none" cap="none" strike="noStrike">
                          <a:solidFill>
                            <a:srgbClr val="404040"/>
                          </a:solidFill>
                          <a:latin typeface="Lato"/>
                          <a:ea typeface="Lato"/>
                          <a:cs typeface="Lato"/>
                          <a:sym typeface="Lato"/>
                        </a:rPr>
                        <a:t>West Nile Virus </a:t>
                      </a:r>
                      <a:endParaRPr sz="1400" u="none" cap="none" strike="noStrike"/>
                    </a:p>
                  </a:txBody>
                  <a:tcPr marT="68575" marB="68575" marR="68575" marL="68575" anchor="ctr">
                    <a:solidFill>
                      <a:srgbClr val="DAE5F1">
                        <a:alpha val="76470"/>
                      </a:srgbClr>
                    </a:solidFill>
                  </a:tcPr>
                </a:tc>
                <a:tc hMerge="1"/>
              </a:tr>
              <a:tr h="489300">
                <a:tc gridSpan="2" vMerge="1"/>
                <a:tc hMerge="1" vMerge="1"/>
                <a:tc>
                  <a:txBody>
                    <a:bodyPr/>
                    <a:lstStyle/>
                    <a:p>
                      <a:pPr indent="0" lvl="0" marL="0" marR="0" rtl="0" algn="ctr">
                        <a:lnSpc>
                          <a:spcPct val="115000"/>
                        </a:lnSpc>
                        <a:spcBef>
                          <a:spcPts val="0"/>
                        </a:spcBef>
                        <a:spcAft>
                          <a:spcPts val="0"/>
                        </a:spcAft>
                        <a:buClr>
                          <a:schemeClr val="dk1"/>
                        </a:buClr>
                        <a:buSzPts val="1257"/>
                        <a:buFont typeface="Arial"/>
                        <a:buNone/>
                      </a:pPr>
                      <a:r>
                        <a:rPr b="1" lang="en-SG" sz="1200" u="none" cap="none" strike="noStrike">
                          <a:solidFill>
                            <a:schemeClr val="lt1"/>
                          </a:solidFill>
                          <a:latin typeface="Lato"/>
                          <a:ea typeface="Lato"/>
                          <a:cs typeface="Lato"/>
                          <a:sym typeface="Lato"/>
                        </a:rPr>
                        <a:t>WNV Present</a:t>
                      </a:r>
                      <a:endParaRPr sz="1400" u="none" cap="none" strike="noStrike">
                        <a:solidFill>
                          <a:schemeClr val="lt1"/>
                        </a:solidFill>
                      </a:endParaRPr>
                    </a:p>
                  </a:txBody>
                  <a:tcPr marT="68575" marB="68575" marR="68575" marL="68575" anchor="ctr">
                    <a:solidFill>
                      <a:srgbClr val="FF0000"/>
                    </a:solidFill>
                  </a:tcPr>
                </a:tc>
                <a:tc>
                  <a:txBody>
                    <a:bodyPr/>
                    <a:lstStyle/>
                    <a:p>
                      <a:pPr indent="0" lvl="0" marL="0" marR="0" rtl="0" algn="ctr">
                        <a:lnSpc>
                          <a:spcPct val="115000"/>
                        </a:lnSpc>
                        <a:spcBef>
                          <a:spcPts val="0"/>
                        </a:spcBef>
                        <a:spcAft>
                          <a:spcPts val="0"/>
                        </a:spcAft>
                        <a:buClr>
                          <a:schemeClr val="dk1"/>
                        </a:buClr>
                        <a:buSzPts val="1257"/>
                        <a:buFont typeface="Arial"/>
                        <a:buNone/>
                      </a:pPr>
                      <a:r>
                        <a:rPr b="1" lang="en-SG" sz="1200" u="none" cap="none" strike="noStrike">
                          <a:solidFill>
                            <a:srgbClr val="404040"/>
                          </a:solidFill>
                          <a:latin typeface="Lato"/>
                          <a:ea typeface="Lato"/>
                          <a:cs typeface="Lato"/>
                          <a:sym typeface="Lato"/>
                        </a:rPr>
                        <a:t>WNV Not Present</a:t>
                      </a:r>
                      <a:endParaRPr b="1" sz="1400" u="none" cap="none" strike="noStrike"/>
                    </a:p>
                  </a:txBody>
                  <a:tcPr marT="68575" marB="68575" marR="68575" marL="68575" anchor="ctr">
                    <a:solidFill>
                      <a:srgbClr val="92D050"/>
                    </a:solidFill>
                  </a:tcPr>
                </a:tc>
              </a:tr>
              <a:tr h="753050">
                <a:tc rowSpan="2">
                  <a:txBody>
                    <a:bodyPr/>
                    <a:lstStyle/>
                    <a:p>
                      <a:pPr indent="0" lvl="0" marL="0" marR="0" rtl="0" algn="ctr">
                        <a:lnSpc>
                          <a:spcPct val="115000"/>
                        </a:lnSpc>
                        <a:spcBef>
                          <a:spcPts val="0"/>
                        </a:spcBef>
                        <a:spcAft>
                          <a:spcPts val="0"/>
                        </a:spcAft>
                        <a:buClr>
                          <a:srgbClr val="404040"/>
                        </a:buClr>
                        <a:buSzPts val="1800"/>
                        <a:buFont typeface="Lato"/>
                        <a:buNone/>
                      </a:pPr>
                      <a:r>
                        <a:rPr b="1" lang="en-SG" sz="1400" u="none" cap="none" strike="noStrike">
                          <a:solidFill>
                            <a:srgbClr val="404040"/>
                          </a:solidFill>
                          <a:latin typeface="Lato"/>
                          <a:ea typeface="Lato"/>
                          <a:cs typeface="Lato"/>
                          <a:sym typeface="Lato"/>
                        </a:rPr>
                        <a:t>Our Model Predictions</a:t>
                      </a:r>
                      <a:endParaRPr sz="1400" u="none" cap="none" strike="noStrike"/>
                    </a:p>
                  </a:txBody>
                  <a:tcPr marT="68575" marB="68575" marR="68575" marL="68575" anchor="ctr">
                    <a:solidFill>
                      <a:srgbClr val="FFC000">
                        <a:alpha val="41568"/>
                      </a:srgbClr>
                    </a:solidFill>
                  </a:tcPr>
                </a:tc>
                <a:tc>
                  <a:txBody>
                    <a:bodyPr/>
                    <a:lstStyle/>
                    <a:p>
                      <a:pPr indent="0" lvl="0" marL="0" marR="0" rtl="0" algn="ctr">
                        <a:lnSpc>
                          <a:spcPct val="115000"/>
                        </a:lnSpc>
                        <a:spcBef>
                          <a:spcPts val="0"/>
                        </a:spcBef>
                        <a:spcAft>
                          <a:spcPts val="0"/>
                        </a:spcAft>
                        <a:buClr>
                          <a:srgbClr val="404040"/>
                        </a:buClr>
                        <a:buSzPts val="1600"/>
                        <a:buFont typeface="Lato"/>
                        <a:buNone/>
                      </a:pPr>
                      <a:r>
                        <a:rPr b="1" lang="en-SG" sz="1200" u="none" cap="none" strike="noStrike">
                          <a:solidFill>
                            <a:srgbClr val="404040"/>
                          </a:solidFill>
                          <a:latin typeface="Lato"/>
                          <a:ea typeface="Lato"/>
                          <a:cs typeface="Lato"/>
                          <a:sym typeface="Lato"/>
                        </a:rPr>
                        <a:t>WNV Present</a:t>
                      </a:r>
                      <a:endParaRPr sz="1400" u="none" cap="none" strike="noStrike"/>
                    </a:p>
                  </a:txBody>
                  <a:tcPr marT="68575" marB="68575" marR="68575" marL="68575" anchor="ctr"/>
                </a:tc>
                <a:tc>
                  <a:txBody>
                    <a:bodyPr/>
                    <a:lstStyle/>
                    <a:p>
                      <a:pPr indent="0" lvl="0" marL="0" marR="0" rtl="0" algn="ctr">
                        <a:spcBef>
                          <a:spcPts val="0"/>
                        </a:spcBef>
                        <a:spcAft>
                          <a:spcPts val="0"/>
                        </a:spcAft>
                        <a:buClr>
                          <a:schemeClr val="dk1"/>
                        </a:buClr>
                        <a:buSzPts val="1600"/>
                        <a:buFont typeface="Lato"/>
                        <a:buNone/>
                      </a:pPr>
                      <a:r>
                        <a:rPr lang="en-SG" sz="1400" u="none" cap="none" strike="noStrike"/>
                        <a:t>97</a:t>
                      </a:r>
                      <a:endParaRPr sz="1400" u="none" cap="none" strike="noStrike"/>
                    </a:p>
                  </a:txBody>
                  <a:tcPr marT="68575" marB="68575" marR="68575" marL="68575" anchor="ctr"/>
                </a:tc>
                <a:tc>
                  <a:txBody>
                    <a:bodyPr/>
                    <a:lstStyle/>
                    <a:p>
                      <a:pPr indent="0" lvl="0" marL="0" marR="0" rtl="0" algn="ctr">
                        <a:spcBef>
                          <a:spcPts val="0"/>
                        </a:spcBef>
                        <a:spcAft>
                          <a:spcPts val="0"/>
                        </a:spcAft>
                        <a:buClr>
                          <a:schemeClr val="dk1"/>
                        </a:buClr>
                        <a:buSzPts val="1600"/>
                        <a:buFont typeface="Lato"/>
                        <a:buNone/>
                      </a:pPr>
                      <a:r>
                        <a:rPr lang="en-SG" sz="1400" u="none" cap="none" strike="noStrike"/>
                        <a:t>457</a:t>
                      </a:r>
                      <a:endParaRPr sz="1400" u="none" cap="none" strike="noStrike"/>
                    </a:p>
                  </a:txBody>
                  <a:tcPr marT="68575" marB="68575" marR="68575" marL="68575" anchor="ctr">
                    <a:solidFill>
                      <a:srgbClr val="FFFFFF"/>
                    </a:solidFill>
                  </a:tcPr>
                </a:tc>
              </a:tr>
              <a:tr h="753050">
                <a:tc vMerge="1"/>
                <a:tc>
                  <a:txBody>
                    <a:bodyPr/>
                    <a:lstStyle/>
                    <a:p>
                      <a:pPr indent="0" lvl="0" marL="0" marR="0" rtl="0" algn="ctr">
                        <a:lnSpc>
                          <a:spcPct val="115000"/>
                        </a:lnSpc>
                        <a:spcBef>
                          <a:spcPts val="0"/>
                        </a:spcBef>
                        <a:spcAft>
                          <a:spcPts val="0"/>
                        </a:spcAft>
                        <a:buClr>
                          <a:srgbClr val="404040"/>
                        </a:buClr>
                        <a:buSzPts val="1600"/>
                        <a:buFont typeface="Lato"/>
                        <a:buNone/>
                      </a:pPr>
                      <a:r>
                        <a:rPr b="1" lang="en-SG" sz="1200" u="none" cap="none" strike="noStrike">
                          <a:solidFill>
                            <a:srgbClr val="404040"/>
                          </a:solidFill>
                          <a:latin typeface="Lato"/>
                          <a:ea typeface="Lato"/>
                          <a:cs typeface="Lato"/>
                          <a:sym typeface="Lato"/>
                        </a:rPr>
                        <a:t>WNV Not Present</a:t>
                      </a:r>
                      <a:endParaRPr sz="1400" u="none" cap="none" strike="noStrike"/>
                    </a:p>
                  </a:txBody>
                  <a:tcPr marT="68575" marB="68575" marR="68575" marL="68575" anchor="ctr"/>
                </a:tc>
                <a:tc>
                  <a:txBody>
                    <a:bodyPr/>
                    <a:lstStyle/>
                    <a:p>
                      <a:pPr indent="0" lvl="0" marL="0" marR="0" rtl="0" algn="ctr">
                        <a:spcBef>
                          <a:spcPts val="0"/>
                        </a:spcBef>
                        <a:spcAft>
                          <a:spcPts val="0"/>
                        </a:spcAft>
                        <a:buClr>
                          <a:schemeClr val="dk1"/>
                        </a:buClr>
                        <a:buSzPts val="1600"/>
                        <a:buFont typeface="Lato"/>
                        <a:buNone/>
                      </a:pPr>
                      <a:r>
                        <a:rPr lang="en-SG" sz="1400" u="none" cap="none" strike="noStrike"/>
                        <a:t>68</a:t>
                      </a:r>
                      <a:endParaRPr sz="1400" u="none" cap="none" strike="noStrike"/>
                    </a:p>
                  </a:txBody>
                  <a:tcPr marT="68575" marB="68575" marR="68575" marL="68575" anchor="ctr">
                    <a:solidFill>
                      <a:srgbClr val="FFFFFF"/>
                    </a:solidFill>
                  </a:tcPr>
                </a:tc>
                <a:tc>
                  <a:txBody>
                    <a:bodyPr/>
                    <a:lstStyle/>
                    <a:p>
                      <a:pPr indent="0" lvl="0" marL="0" marR="0" rtl="0" algn="ctr">
                        <a:spcBef>
                          <a:spcPts val="0"/>
                        </a:spcBef>
                        <a:spcAft>
                          <a:spcPts val="0"/>
                        </a:spcAft>
                        <a:buClr>
                          <a:schemeClr val="dk1"/>
                        </a:buClr>
                        <a:buSzPts val="1600"/>
                        <a:buFont typeface="Lato"/>
                        <a:buNone/>
                      </a:pPr>
                      <a:r>
                        <a:rPr lang="en-SG" sz="1200" u="none" cap="none" strike="noStrike">
                          <a:latin typeface="Lato"/>
                          <a:ea typeface="Lato"/>
                          <a:cs typeface="Lato"/>
                          <a:sym typeface="Lato"/>
                        </a:rPr>
                        <a:t>2530 </a:t>
                      </a:r>
                      <a:endParaRPr sz="1400" u="none" cap="none" strike="noStrike"/>
                    </a:p>
                  </a:txBody>
                  <a:tcPr marT="68575" marB="68575" marR="68575" marL="68575" anchor="ctr">
                    <a:solidFill>
                      <a:srgbClr val="FFFFFF"/>
                    </a:solidFill>
                  </a:tcPr>
                </a:tc>
              </a:tr>
            </a:tbl>
          </a:graphicData>
        </a:graphic>
      </p:graphicFrame>
      <p:grpSp>
        <p:nvGrpSpPr>
          <p:cNvPr id="268" name="Google Shape;268;p17"/>
          <p:cNvGrpSpPr/>
          <p:nvPr/>
        </p:nvGrpSpPr>
        <p:grpSpPr>
          <a:xfrm>
            <a:off x="4748623" y="3595275"/>
            <a:ext cx="2111829" cy="1058160"/>
            <a:chOff x="6408766" y="3514934"/>
            <a:chExt cx="2339199" cy="934358"/>
          </a:xfrm>
        </p:grpSpPr>
        <p:grpSp>
          <p:nvGrpSpPr>
            <p:cNvPr id="269" name="Google Shape;269;p17"/>
            <p:cNvGrpSpPr/>
            <p:nvPr/>
          </p:nvGrpSpPr>
          <p:grpSpPr>
            <a:xfrm>
              <a:off x="6408766" y="3514934"/>
              <a:ext cx="2339199" cy="934358"/>
              <a:chOff x="5355556" y="3321217"/>
              <a:chExt cx="2339199" cy="934358"/>
            </a:xfrm>
          </p:grpSpPr>
          <p:pic>
            <p:nvPicPr>
              <p:cNvPr id="270" name="Google Shape;270;p17"/>
              <p:cNvPicPr preferRelativeResize="0"/>
              <p:nvPr/>
            </p:nvPicPr>
            <p:blipFill rotWithShape="1">
              <a:blip r:embed="rId3">
                <a:alphaModFix/>
              </a:blip>
              <a:srcRect b="0" l="0" r="0" t="0"/>
              <a:stretch/>
            </p:blipFill>
            <p:spPr>
              <a:xfrm>
                <a:off x="7420905" y="3321217"/>
                <a:ext cx="273850" cy="273850"/>
              </a:xfrm>
              <a:prstGeom prst="rect">
                <a:avLst/>
              </a:prstGeom>
              <a:noFill/>
              <a:ln>
                <a:noFill/>
              </a:ln>
            </p:spPr>
          </p:pic>
          <p:pic>
            <p:nvPicPr>
              <p:cNvPr id="271" name="Google Shape;271;p17"/>
              <p:cNvPicPr preferRelativeResize="0"/>
              <p:nvPr/>
            </p:nvPicPr>
            <p:blipFill rotWithShape="1">
              <a:blip r:embed="rId4">
                <a:alphaModFix/>
              </a:blip>
              <a:srcRect b="0" l="0" r="0" t="0"/>
              <a:stretch/>
            </p:blipFill>
            <p:spPr>
              <a:xfrm>
                <a:off x="5626906" y="3321217"/>
                <a:ext cx="272662" cy="267920"/>
              </a:xfrm>
              <a:prstGeom prst="rect">
                <a:avLst/>
              </a:prstGeom>
              <a:noFill/>
              <a:ln>
                <a:noFill/>
              </a:ln>
            </p:spPr>
          </p:pic>
          <p:pic>
            <p:nvPicPr>
              <p:cNvPr id="272" name="Google Shape;272;p17"/>
              <p:cNvPicPr preferRelativeResize="0"/>
              <p:nvPr/>
            </p:nvPicPr>
            <p:blipFill rotWithShape="1">
              <a:blip r:embed="rId4">
                <a:alphaModFix/>
              </a:blip>
              <a:srcRect b="0" l="0" r="0" t="0"/>
              <a:stretch/>
            </p:blipFill>
            <p:spPr>
              <a:xfrm>
                <a:off x="7406591" y="3987655"/>
                <a:ext cx="272662" cy="267920"/>
              </a:xfrm>
              <a:prstGeom prst="rect">
                <a:avLst/>
              </a:prstGeom>
              <a:noFill/>
              <a:ln>
                <a:noFill/>
              </a:ln>
            </p:spPr>
          </p:pic>
          <p:pic>
            <p:nvPicPr>
              <p:cNvPr id="273" name="Google Shape;273;p17"/>
              <p:cNvPicPr preferRelativeResize="0"/>
              <p:nvPr/>
            </p:nvPicPr>
            <p:blipFill rotWithShape="1">
              <a:blip r:embed="rId3">
                <a:alphaModFix/>
              </a:blip>
              <a:srcRect b="0" l="0" r="0" t="0"/>
              <a:stretch/>
            </p:blipFill>
            <p:spPr>
              <a:xfrm>
                <a:off x="5355556" y="3981725"/>
                <a:ext cx="273850" cy="273850"/>
              </a:xfrm>
              <a:prstGeom prst="rect">
                <a:avLst/>
              </a:prstGeom>
              <a:noFill/>
              <a:ln>
                <a:noFill/>
              </a:ln>
            </p:spPr>
          </p:pic>
        </p:grpSp>
        <p:pic>
          <p:nvPicPr>
            <p:cNvPr id="274" name="Google Shape;274;p17"/>
            <p:cNvPicPr preferRelativeResize="0"/>
            <p:nvPr/>
          </p:nvPicPr>
          <p:blipFill rotWithShape="1">
            <a:blip r:embed="rId3">
              <a:alphaModFix/>
            </a:blip>
            <a:srcRect b="0" l="0" r="0" t="0"/>
            <a:stretch/>
          </p:blipFill>
          <p:spPr>
            <a:xfrm>
              <a:off x="6739614" y="4175442"/>
              <a:ext cx="273850" cy="273850"/>
            </a:xfrm>
            <a:prstGeom prst="rect">
              <a:avLst/>
            </a:prstGeom>
            <a:noFill/>
            <a:ln>
              <a:noFill/>
            </a:ln>
          </p:spPr>
        </p:pic>
      </p:grpSp>
      <p:sp>
        <p:nvSpPr>
          <p:cNvPr id="275" name="Google Shape;275;p17"/>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17"/>
          <p:cNvSpPr txBox="1"/>
          <p:nvPr/>
        </p:nvSpPr>
        <p:spPr>
          <a:xfrm>
            <a:off x="1710682" y="-53559"/>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400"/>
              <a:buFont typeface="Calibri"/>
              <a:buNone/>
            </a:pPr>
            <a:r>
              <a:rPr lang="en-SG" sz="4400">
                <a:solidFill>
                  <a:srgbClr val="3F3F3F"/>
                </a:solidFill>
                <a:latin typeface="Calibri"/>
                <a:ea typeface="Calibri"/>
                <a:cs typeface="Calibri"/>
                <a:sym typeface="Calibri"/>
              </a:rPr>
              <a:t>Confusion Matrix</a:t>
            </a:r>
            <a:endParaRPr/>
          </a:p>
        </p:txBody>
      </p:sp>
      <p:sp>
        <p:nvSpPr>
          <p:cNvPr id="277" name="Google Shape;277;p17"/>
          <p:cNvSpPr txBox="1"/>
          <p:nvPr/>
        </p:nvSpPr>
        <p:spPr>
          <a:xfrm>
            <a:off x="755950" y="858054"/>
            <a:ext cx="7776864" cy="654559"/>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2400"/>
              <a:buFont typeface="Calibri"/>
              <a:buNone/>
            </a:pPr>
            <a:r>
              <a:rPr lang="en-SG" sz="2400">
                <a:solidFill>
                  <a:srgbClr val="3F3F3F"/>
                </a:solidFill>
                <a:latin typeface="Calibri"/>
                <a:ea typeface="Calibri"/>
                <a:cs typeface="Calibri"/>
                <a:sym typeface="Calibri"/>
              </a:rPr>
              <a:t>Model Performance</a:t>
            </a:r>
            <a:endParaRPr sz="2400">
              <a:solidFill>
                <a:srgbClr val="3F3F3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8"/>
          <p:cNvSpPr txBox="1"/>
          <p:nvPr/>
        </p:nvSpPr>
        <p:spPr>
          <a:xfrm>
            <a:off x="0" y="2491177"/>
            <a:ext cx="4572000" cy="3195248"/>
          </a:xfrm>
          <a:prstGeom prst="rect">
            <a:avLst/>
          </a:prstGeom>
          <a:solidFill>
            <a:srgbClr val="92D050"/>
          </a:solidFill>
          <a:ln>
            <a:noFill/>
          </a:ln>
        </p:spPr>
        <p:txBody>
          <a:bodyPr anchorCtr="0" anchor="t" bIns="68550" lIns="68550" spcFirstLastPara="1" rIns="68550" wrap="square" tIns="68550">
            <a:noAutofit/>
          </a:bodyPr>
          <a:lstStyle/>
          <a:p>
            <a:pPr indent="0" lvl="0" marL="0" marR="0" rtl="0" algn="l">
              <a:lnSpc>
                <a:spcPct val="90000"/>
              </a:lnSpc>
              <a:spcBef>
                <a:spcPts val="450"/>
              </a:spcBef>
              <a:spcAft>
                <a:spcPts val="0"/>
              </a:spcAft>
              <a:buClr>
                <a:schemeClr val="dk1"/>
              </a:buClr>
              <a:buSzPts val="2100"/>
              <a:buFont typeface="Arial"/>
              <a:buNone/>
            </a:pPr>
            <a:r>
              <a:t/>
            </a:r>
            <a:endParaRPr b="1" sz="2100">
              <a:solidFill>
                <a:schemeClr val="dk1"/>
              </a:solidFill>
              <a:highlight>
                <a:srgbClr val="FFCD00"/>
              </a:highlight>
              <a:latin typeface="Twentieth Century"/>
              <a:ea typeface="Twentieth Century"/>
              <a:cs typeface="Twentieth Century"/>
              <a:sym typeface="Twentieth Century"/>
            </a:endParaRPr>
          </a:p>
          <a:p>
            <a:pPr indent="-257175" lvl="0" marL="342900" marR="0" rtl="0" algn="l">
              <a:lnSpc>
                <a:spcPct val="90000"/>
              </a:lnSpc>
              <a:spcBef>
                <a:spcPts val="450"/>
              </a:spcBef>
              <a:spcAft>
                <a:spcPts val="0"/>
              </a:spcAft>
              <a:buClr>
                <a:srgbClr val="3F3F3F"/>
              </a:buClr>
              <a:buSzPts val="1800"/>
              <a:buFont typeface="Arial"/>
              <a:buChar char="◉"/>
            </a:pPr>
            <a:r>
              <a:rPr lang="en-SG" sz="1800">
                <a:solidFill>
                  <a:srgbClr val="3F3F3F"/>
                </a:solidFill>
                <a:latin typeface="Calibri"/>
                <a:ea typeface="Calibri"/>
                <a:cs typeface="Calibri"/>
                <a:sym typeface="Calibri"/>
              </a:rPr>
              <a:t>~94 sq miles to spray (40% of total Chicago size)</a:t>
            </a:r>
            <a:endParaRPr/>
          </a:p>
          <a:p>
            <a:pPr indent="-142875" lvl="0" marL="342900" marR="0" rtl="0" algn="l">
              <a:lnSpc>
                <a:spcPct val="90000"/>
              </a:lnSpc>
              <a:spcBef>
                <a:spcPts val="450"/>
              </a:spcBef>
              <a:spcAft>
                <a:spcPts val="0"/>
              </a:spcAft>
              <a:buClr>
                <a:schemeClr val="dk1"/>
              </a:buClr>
              <a:buSzPts val="1800"/>
              <a:buFont typeface="Arial"/>
              <a:buNone/>
            </a:pPr>
            <a:r>
              <a:t/>
            </a:r>
            <a:endParaRPr sz="2100">
              <a:solidFill>
                <a:schemeClr val="dk1"/>
              </a:solidFill>
              <a:latin typeface="Twentieth Century"/>
              <a:ea typeface="Twentieth Century"/>
              <a:cs typeface="Twentieth Century"/>
              <a:sym typeface="Twentieth Century"/>
            </a:endParaRPr>
          </a:p>
          <a:p>
            <a:pPr indent="-257175" lvl="0" marL="342900" marR="0" rtl="0" algn="l">
              <a:lnSpc>
                <a:spcPct val="90000"/>
              </a:lnSpc>
              <a:spcBef>
                <a:spcPts val="450"/>
              </a:spcBef>
              <a:spcAft>
                <a:spcPts val="0"/>
              </a:spcAft>
              <a:buClr>
                <a:srgbClr val="3F3F3F"/>
              </a:buClr>
              <a:buSzPts val="1800"/>
              <a:buFont typeface="Arial"/>
              <a:buChar char="◉"/>
            </a:pPr>
            <a:r>
              <a:rPr lang="en-SG" sz="1800">
                <a:solidFill>
                  <a:srgbClr val="3F3F3F"/>
                </a:solidFill>
                <a:latin typeface="Calibri"/>
                <a:ea typeface="Calibri"/>
                <a:cs typeface="Calibri"/>
                <a:sym typeface="Calibri"/>
              </a:rPr>
              <a:t>Spraying cost of $11k  per sq mile</a:t>
            </a:r>
            <a:r>
              <a:rPr lang="en-SG" sz="2100">
                <a:solidFill>
                  <a:schemeClr val="dk1"/>
                </a:solidFill>
                <a:latin typeface="Twentieth Century"/>
                <a:ea typeface="Twentieth Century"/>
                <a:cs typeface="Twentieth Century"/>
                <a:sym typeface="Twentieth Century"/>
              </a:rPr>
              <a:t> </a:t>
            </a:r>
            <a:endParaRPr/>
          </a:p>
          <a:p>
            <a:pPr indent="-257175" lvl="1" marL="685800" marR="0" rtl="0" algn="l">
              <a:lnSpc>
                <a:spcPct val="90000"/>
              </a:lnSpc>
              <a:spcBef>
                <a:spcPts val="450"/>
              </a:spcBef>
              <a:spcAft>
                <a:spcPts val="0"/>
              </a:spcAft>
              <a:buClr>
                <a:srgbClr val="3F3F3F"/>
              </a:buClr>
              <a:buSzPts val="1800"/>
              <a:buFont typeface="Arial"/>
              <a:buChar char="◉"/>
            </a:pPr>
            <a:r>
              <a:rPr b="0" i="0" lang="en-SG" sz="1600" u="none" cap="none" strike="noStrike">
                <a:solidFill>
                  <a:srgbClr val="3F3F3F"/>
                </a:solidFill>
                <a:latin typeface="Calibri"/>
                <a:ea typeface="Calibri"/>
                <a:cs typeface="Calibri"/>
                <a:sym typeface="Calibri"/>
              </a:rPr>
              <a:t>Total </a:t>
            </a:r>
            <a:r>
              <a:rPr b="0" i="0" lang="en-SG" sz="1600" u="sng" cap="none" strike="noStrike">
                <a:solidFill>
                  <a:srgbClr val="FF0000"/>
                </a:solidFill>
                <a:latin typeface="Calibri"/>
                <a:ea typeface="Calibri"/>
                <a:cs typeface="Calibri"/>
                <a:sym typeface="Calibri"/>
              </a:rPr>
              <a:t>$1.03million</a:t>
            </a:r>
            <a:r>
              <a:rPr b="0" i="0" lang="en-SG" sz="1600" u="none" cap="none" strike="noStrike">
                <a:solidFill>
                  <a:srgbClr val="3F3F3F"/>
                </a:solidFill>
                <a:latin typeface="Calibri"/>
                <a:ea typeface="Calibri"/>
                <a:cs typeface="Calibri"/>
                <a:sym typeface="Calibri"/>
              </a:rPr>
              <a:t> to spray</a:t>
            </a:r>
            <a:endParaRPr/>
          </a:p>
          <a:p>
            <a:pPr indent="0" lvl="0" marL="0" marR="0" rtl="0" algn="l">
              <a:lnSpc>
                <a:spcPct val="90000"/>
              </a:lnSpc>
              <a:spcBef>
                <a:spcPts val="450"/>
              </a:spcBef>
              <a:spcAft>
                <a:spcPts val="0"/>
              </a:spcAft>
              <a:buClr>
                <a:schemeClr val="dk1"/>
              </a:buClr>
              <a:buSzPts val="2100"/>
              <a:buFont typeface="Arial"/>
              <a:buNone/>
            </a:pPr>
            <a:r>
              <a:t/>
            </a:r>
            <a:endParaRPr sz="2100">
              <a:solidFill>
                <a:schemeClr val="dk1"/>
              </a:solidFill>
              <a:latin typeface="Twentieth Century"/>
              <a:ea typeface="Twentieth Century"/>
              <a:cs typeface="Twentieth Century"/>
              <a:sym typeface="Twentieth Century"/>
            </a:endParaRPr>
          </a:p>
          <a:p>
            <a:pPr indent="-257175" lvl="0" marL="342900" marR="0" rtl="0" algn="l">
              <a:lnSpc>
                <a:spcPct val="90000"/>
              </a:lnSpc>
              <a:spcBef>
                <a:spcPts val="450"/>
              </a:spcBef>
              <a:spcAft>
                <a:spcPts val="0"/>
              </a:spcAft>
              <a:buClr>
                <a:srgbClr val="3F3F3F"/>
              </a:buClr>
              <a:buSzPts val="1800"/>
              <a:buFont typeface="Arial"/>
              <a:buChar char="◉"/>
            </a:pPr>
            <a:r>
              <a:rPr lang="en-SG" sz="1800">
                <a:solidFill>
                  <a:srgbClr val="3F3F3F"/>
                </a:solidFill>
                <a:latin typeface="Calibri"/>
                <a:ea typeface="Calibri"/>
                <a:cs typeface="Calibri"/>
                <a:sym typeface="Calibri"/>
              </a:rPr>
              <a:t>Reduced WNV by </a:t>
            </a:r>
            <a:r>
              <a:rPr lang="en-SG" sz="1800" u="sng">
                <a:solidFill>
                  <a:srgbClr val="FF0000"/>
                </a:solidFill>
                <a:latin typeface="Calibri"/>
                <a:ea typeface="Calibri"/>
                <a:cs typeface="Calibri"/>
                <a:sym typeface="Calibri"/>
              </a:rPr>
              <a:t>73</a:t>
            </a:r>
            <a:r>
              <a:rPr lang="en-SG" sz="1800">
                <a:solidFill>
                  <a:srgbClr val="3F3F3F"/>
                </a:solidFill>
                <a:latin typeface="Calibri"/>
                <a:ea typeface="Calibri"/>
                <a:cs typeface="Calibri"/>
                <a:sym typeface="Calibri"/>
              </a:rPr>
              <a:t> from 117 to 44 cases between 2013 and 2014</a:t>
            </a:r>
            <a:endParaRPr/>
          </a:p>
        </p:txBody>
      </p:sp>
      <p:sp>
        <p:nvSpPr>
          <p:cNvPr id="284" name="Google Shape;284;p18"/>
          <p:cNvSpPr txBox="1"/>
          <p:nvPr/>
        </p:nvSpPr>
        <p:spPr>
          <a:xfrm>
            <a:off x="4572000" y="2491177"/>
            <a:ext cx="4572000" cy="3195248"/>
          </a:xfrm>
          <a:prstGeom prst="rect">
            <a:avLst/>
          </a:prstGeom>
          <a:solidFill>
            <a:srgbClr val="C00000"/>
          </a:solidFill>
          <a:ln>
            <a:noFill/>
          </a:ln>
        </p:spPr>
        <p:txBody>
          <a:bodyPr anchorCtr="0" anchor="t" bIns="68550" lIns="68550" spcFirstLastPara="1" rIns="68550" wrap="square" tIns="68550">
            <a:noAutofit/>
          </a:bodyPr>
          <a:lstStyle/>
          <a:p>
            <a:pPr indent="0" lvl="0" marL="0" marR="0" rtl="0" algn="l">
              <a:lnSpc>
                <a:spcPct val="90000"/>
              </a:lnSpc>
              <a:spcBef>
                <a:spcPts val="450"/>
              </a:spcBef>
              <a:spcAft>
                <a:spcPts val="0"/>
              </a:spcAft>
              <a:buClr>
                <a:schemeClr val="dk1"/>
              </a:buClr>
              <a:buSzPts val="2100"/>
              <a:buFont typeface="Arial"/>
              <a:buNone/>
            </a:pPr>
            <a:r>
              <a:t/>
            </a:r>
            <a:endParaRPr b="1" sz="2100">
              <a:solidFill>
                <a:schemeClr val="dk1"/>
              </a:solidFill>
              <a:highlight>
                <a:srgbClr val="FFCD00"/>
              </a:highlight>
              <a:latin typeface="Twentieth Century"/>
              <a:ea typeface="Twentieth Century"/>
              <a:cs typeface="Twentieth Century"/>
              <a:sym typeface="Twentieth Century"/>
            </a:endParaRPr>
          </a:p>
          <a:p>
            <a:pPr indent="-257175" lvl="0" marL="342900" marR="0" rtl="0" algn="l">
              <a:lnSpc>
                <a:spcPct val="90000"/>
              </a:lnSpc>
              <a:spcBef>
                <a:spcPts val="450"/>
              </a:spcBef>
              <a:spcAft>
                <a:spcPts val="0"/>
              </a:spcAft>
              <a:buClr>
                <a:schemeClr val="lt1"/>
              </a:buClr>
              <a:buSzPts val="1800"/>
              <a:buFont typeface="Arial"/>
              <a:buChar char="◉"/>
            </a:pPr>
            <a:r>
              <a:rPr lang="en-SG" sz="1800">
                <a:solidFill>
                  <a:schemeClr val="lt1"/>
                </a:solidFill>
                <a:latin typeface="Calibri"/>
                <a:ea typeface="Calibri"/>
                <a:cs typeface="Calibri"/>
                <a:sym typeface="Calibri"/>
              </a:rPr>
              <a:t>Each infected person will cost ~$24k for treatment and productivity loss</a:t>
            </a:r>
            <a:endParaRPr/>
          </a:p>
          <a:p>
            <a:pPr indent="-257175" lvl="2" marL="800100" marR="0" rtl="0" algn="l">
              <a:lnSpc>
                <a:spcPct val="90000"/>
              </a:lnSpc>
              <a:spcBef>
                <a:spcPts val="450"/>
              </a:spcBef>
              <a:spcAft>
                <a:spcPts val="0"/>
              </a:spcAft>
              <a:buClr>
                <a:schemeClr val="lt1"/>
              </a:buClr>
              <a:buSzPts val="1800"/>
              <a:buFont typeface="Arial"/>
              <a:buChar char="◉"/>
            </a:pPr>
            <a:r>
              <a:rPr b="0" i="0" lang="en-SG" sz="1600" u="none" cap="none" strike="noStrike">
                <a:solidFill>
                  <a:schemeClr val="lt1"/>
                </a:solidFill>
                <a:latin typeface="Calibri"/>
                <a:ea typeface="Calibri"/>
                <a:cs typeface="Calibri"/>
                <a:sym typeface="Calibri"/>
              </a:rPr>
              <a:t>Total </a:t>
            </a:r>
            <a:r>
              <a:rPr b="0" i="0" lang="en-SG" sz="1600" u="sng" cap="none" strike="noStrike">
                <a:solidFill>
                  <a:schemeClr val="lt1"/>
                </a:solidFill>
                <a:latin typeface="Calibri"/>
                <a:ea typeface="Calibri"/>
                <a:cs typeface="Calibri"/>
                <a:sym typeface="Calibri"/>
              </a:rPr>
              <a:t>~$1.75 million</a:t>
            </a:r>
            <a:r>
              <a:rPr b="0" i="0" lang="en-SG" sz="1600" u="none" cap="none" strike="noStrike">
                <a:solidFill>
                  <a:schemeClr val="lt1"/>
                </a:solidFill>
                <a:latin typeface="Calibri"/>
                <a:ea typeface="Calibri"/>
                <a:cs typeface="Calibri"/>
                <a:sym typeface="Calibri"/>
              </a:rPr>
              <a:t> in economic losses</a:t>
            </a:r>
            <a:endParaRPr/>
          </a:p>
          <a:p>
            <a:pPr indent="0" lvl="1" marL="428625" marR="0" rtl="0" algn="l">
              <a:lnSpc>
                <a:spcPct val="90000"/>
              </a:lnSpc>
              <a:spcBef>
                <a:spcPts val="450"/>
              </a:spcBef>
              <a:spcAft>
                <a:spcPts val="0"/>
              </a:spcAft>
              <a:buClr>
                <a:schemeClr val="dk1"/>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a:p>
            <a:pPr indent="-257175" lvl="0" marL="342900" marR="0" rtl="0" algn="l">
              <a:lnSpc>
                <a:spcPct val="90000"/>
              </a:lnSpc>
              <a:spcBef>
                <a:spcPts val="450"/>
              </a:spcBef>
              <a:spcAft>
                <a:spcPts val="0"/>
              </a:spcAft>
              <a:buClr>
                <a:schemeClr val="lt1"/>
              </a:buClr>
              <a:buSzPts val="1800"/>
              <a:buFont typeface="Arial"/>
              <a:buChar char="◉"/>
            </a:pPr>
            <a:r>
              <a:rPr lang="en-SG" sz="1800">
                <a:solidFill>
                  <a:schemeClr val="lt1"/>
                </a:solidFill>
                <a:latin typeface="Calibri"/>
                <a:ea typeface="Calibri"/>
                <a:cs typeface="Calibri"/>
                <a:sym typeface="Calibri"/>
              </a:rPr>
              <a:t>Intangible losses such as tourism numbers and fear of infection cannot be quantified</a:t>
            </a:r>
            <a:endParaRPr/>
          </a:p>
        </p:txBody>
      </p:sp>
      <p:sp>
        <p:nvSpPr>
          <p:cNvPr id="285" name="Google Shape;285;p18"/>
          <p:cNvSpPr txBox="1"/>
          <p:nvPr/>
        </p:nvSpPr>
        <p:spPr>
          <a:xfrm>
            <a:off x="1532731" y="2098762"/>
            <a:ext cx="92615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100">
                <a:solidFill>
                  <a:schemeClr val="dk1"/>
                </a:solidFill>
                <a:latin typeface="Twentieth Century"/>
                <a:ea typeface="Twentieth Century"/>
                <a:cs typeface="Twentieth Century"/>
                <a:sym typeface="Twentieth Century"/>
              </a:rPr>
              <a:t>SPRAY</a:t>
            </a:r>
            <a:endParaRPr/>
          </a:p>
        </p:txBody>
      </p:sp>
      <p:pic>
        <p:nvPicPr>
          <p:cNvPr id="286" name="Google Shape;286;p18"/>
          <p:cNvPicPr preferRelativeResize="0"/>
          <p:nvPr/>
        </p:nvPicPr>
        <p:blipFill rotWithShape="1">
          <a:blip r:embed="rId3">
            <a:alphaModFix/>
          </a:blip>
          <a:srcRect b="0" l="0" r="0" t="0"/>
          <a:stretch/>
        </p:blipFill>
        <p:spPr>
          <a:xfrm flipH="1">
            <a:off x="2464800" y="1945637"/>
            <a:ext cx="547688" cy="547688"/>
          </a:xfrm>
          <a:prstGeom prst="rect">
            <a:avLst/>
          </a:prstGeom>
          <a:noFill/>
          <a:ln>
            <a:noFill/>
          </a:ln>
        </p:spPr>
      </p:pic>
      <p:pic>
        <p:nvPicPr>
          <p:cNvPr id="287" name="Google Shape;287;p18"/>
          <p:cNvPicPr preferRelativeResize="0"/>
          <p:nvPr/>
        </p:nvPicPr>
        <p:blipFill rotWithShape="1">
          <a:blip r:embed="rId4">
            <a:alphaModFix/>
          </a:blip>
          <a:srcRect b="0" l="0" r="0" t="0"/>
          <a:stretch/>
        </p:blipFill>
        <p:spPr>
          <a:xfrm>
            <a:off x="3063787" y="2131414"/>
            <a:ext cx="327113" cy="327113"/>
          </a:xfrm>
          <a:prstGeom prst="rect">
            <a:avLst/>
          </a:prstGeom>
          <a:noFill/>
          <a:ln>
            <a:noFill/>
          </a:ln>
        </p:spPr>
      </p:pic>
      <p:sp>
        <p:nvSpPr>
          <p:cNvPr id="288" name="Google Shape;288;p18"/>
          <p:cNvSpPr txBox="1"/>
          <p:nvPr/>
        </p:nvSpPr>
        <p:spPr>
          <a:xfrm>
            <a:off x="5265583" y="2098762"/>
            <a:ext cx="1753300"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100">
                <a:solidFill>
                  <a:schemeClr val="dk1"/>
                </a:solidFill>
                <a:latin typeface="Twentieth Century"/>
                <a:ea typeface="Twentieth Century"/>
                <a:cs typeface="Twentieth Century"/>
                <a:sym typeface="Twentieth Century"/>
              </a:rPr>
              <a:t>DON’T SPRAY</a:t>
            </a:r>
            <a:endParaRPr/>
          </a:p>
        </p:txBody>
      </p:sp>
      <p:pic>
        <p:nvPicPr>
          <p:cNvPr id="289" name="Google Shape;289;p18"/>
          <p:cNvPicPr preferRelativeResize="0"/>
          <p:nvPr/>
        </p:nvPicPr>
        <p:blipFill rotWithShape="1">
          <a:blip r:embed="rId5">
            <a:alphaModFix/>
          </a:blip>
          <a:srcRect b="5371" l="0" r="0" t="0"/>
          <a:stretch/>
        </p:blipFill>
        <p:spPr>
          <a:xfrm>
            <a:off x="6923468" y="1006306"/>
            <a:ext cx="1987299" cy="1452221"/>
          </a:xfrm>
          <a:prstGeom prst="rect">
            <a:avLst/>
          </a:prstGeom>
          <a:noFill/>
          <a:ln>
            <a:noFill/>
          </a:ln>
        </p:spPr>
      </p:pic>
      <p:sp>
        <p:nvSpPr>
          <p:cNvPr id="290" name="Google Shape;290;p18"/>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18"/>
          <p:cNvSpPr txBox="1"/>
          <p:nvPr/>
        </p:nvSpPr>
        <p:spPr>
          <a:xfrm>
            <a:off x="1710682" y="-53559"/>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070"/>
              <a:buFont typeface="Calibri"/>
              <a:buNone/>
            </a:pPr>
            <a:r>
              <a:rPr lang="en-SG" sz="4070">
                <a:solidFill>
                  <a:srgbClr val="3F3F3F"/>
                </a:solidFill>
                <a:latin typeface="Calibri"/>
                <a:ea typeface="Calibri"/>
                <a:cs typeface="Calibri"/>
                <a:sym typeface="Calibri"/>
              </a:rPr>
              <a:t>The Cost - Benefit Analysis</a:t>
            </a:r>
            <a:endParaRPr sz="4070">
              <a:solidFill>
                <a:srgbClr val="3F3F3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19"/>
          <p:cNvSpPr/>
          <p:nvPr/>
        </p:nvSpPr>
        <p:spPr>
          <a:xfrm>
            <a:off x="3995936" y="2464192"/>
            <a:ext cx="1238193" cy="430886"/>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98" name="Google Shape;298;p19"/>
          <p:cNvSpPr txBox="1"/>
          <p:nvPr/>
        </p:nvSpPr>
        <p:spPr>
          <a:xfrm>
            <a:off x="1729732" y="2464192"/>
            <a:ext cx="5829300" cy="2666775"/>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3F3F3F"/>
              </a:buClr>
              <a:buSzPts val="2400"/>
              <a:buFont typeface="Calibri"/>
              <a:buNone/>
            </a:pPr>
            <a:r>
              <a:rPr b="1" lang="en-SG" sz="2400">
                <a:solidFill>
                  <a:srgbClr val="3F3F3F"/>
                </a:solidFill>
                <a:latin typeface="Calibri"/>
                <a:ea typeface="Calibri"/>
                <a:cs typeface="Calibri"/>
                <a:sym typeface="Calibri"/>
              </a:rPr>
              <a:t>$720,000</a:t>
            </a:r>
            <a:endParaRPr/>
          </a:p>
          <a:p>
            <a:pPr indent="0" lvl="0" marL="0" marR="0" rtl="0" algn="ctr">
              <a:lnSpc>
                <a:spcPct val="100000"/>
              </a:lnSpc>
              <a:spcBef>
                <a:spcPts val="0"/>
              </a:spcBef>
              <a:spcAft>
                <a:spcPts val="0"/>
              </a:spcAft>
              <a:buClr>
                <a:srgbClr val="3F3F3F"/>
              </a:buClr>
              <a:buSzPts val="2400"/>
              <a:buFont typeface="Calibri"/>
              <a:buNone/>
            </a:pPr>
            <a:r>
              <a:rPr lang="en-SG" sz="2400">
                <a:solidFill>
                  <a:srgbClr val="3F3F3F"/>
                </a:solidFill>
                <a:latin typeface="Calibri"/>
                <a:ea typeface="Calibri"/>
                <a:cs typeface="Calibri"/>
                <a:sym typeface="Calibri"/>
              </a:rPr>
              <a:t>Cost Savings</a:t>
            </a:r>
            <a:endParaRPr/>
          </a:p>
          <a:p>
            <a:pPr indent="0" lvl="0" marL="0" marR="0" rtl="0" algn="ctr">
              <a:lnSpc>
                <a:spcPct val="100000"/>
              </a:lnSpc>
              <a:spcBef>
                <a:spcPts val="0"/>
              </a:spcBef>
              <a:spcAft>
                <a:spcPts val="0"/>
              </a:spcAft>
              <a:buClr>
                <a:schemeClr val="dk1"/>
              </a:buClr>
              <a:buSzPts val="2400"/>
              <a:buFont typeface="Calibri"/>
              <a:buNone/>
            </a:pPr>
            <a:r>
              <a:t/>
            </a:r>
            <a:endParaRPr sz="2400">
              <a:solidFill>
                <a:srgbClr val="3F3F3F"/>
              </a:solidFill>
              <a:latin typeface="Calibri"/>
              <a:ea typeface="Calibri"/>
              <a:cs typeface="Calibri"/>
              <a:sym typeface="Calibri"/>
            </a:endParaRPr>
          </a:p>
          <a:p>
            <a:pPr indent="0" lvl="0" marL="0" marR="0" rtl="0" algn="ctr">
              <a:lnSpc>
                <a:spcPct val="100000"/>
              </a:lnSpc>
              <a:spcBef>
                <a:spcPts val="0"/>
              </a:spcBef>
              <a:spcAft>
                <a:spcPts val="0"/>
              </a:spcAft>
              <a:buClr>
                <a:srgbClr val="3F3F3F"/>
              </a:buClr>
              <a:buSzPts val="2400"/>
              <a:buFont typeface="Calibri"/>
              <a:buNone/>
            </a:pPr>
            <a:r>
              <a:rPr lang="en-SG" sz="2400">
                <a:solidFill>
                  <a:srgbClr val="3F3F3F"/>
                </a:solidFill>
                <a:latin typeface="Calibri"/>
                <a:ea typeface="Calibri"/>
                <a:cs typeface="Calibri"/>
                <a:sym typeface="Calibri"/>
              </a:rPr>
              <a:t>Less Sick people</a:t>
            </a:r>
            <a:endParaRPr/>
          </a:p>
          <a:p>
            <a:pPr indent="0" lvl="0" marL="0" marR="0" rtl="0" algn="ctr">
              <a:lnSpc>
                <a:spcPct val="100000"/>
              </a:lnSpc>
              <a:spcBef>
                <a:spcPts val="0"/>
              </a:spcBef>
              <a:spcAft>
                <a:spcPts val="0"/>
              </a:spcAft>
              <a:buClr>
                <a:schemeClr val="dk1"/>
              </a:buClr>
              <a:buSzPts val="2400"/>
              <a:buFont typeface="Calibri"/>
              <a:buNone/>
            </a:pPr>
            <a:r>
              <a:t/>
            </a:r>
            <a:endParaRPr sz="2400">
              <a:solidFill>
                <a:srgbClr val="3F3F3F"/>
              </a:solidFill>
              <a:latin typeface="Calibri"/>
              <a:ea typeface="Calibri"/>
              <a:cs typeface="Calibri"/>
              <a:sym typeface="Calibri"/>
            </a:endParaRPr>
          </a:p>
          <a:p>
            <a:pPr indent="0" lvl="0" marL="0" marR="0" rtl="0" algn="ctr">
              <a:lnSpc>
                <a:spcPct val="100000"/>
              </a:lnSpc>
              <a:spcBef>
                <a:spcPts val="0"/>
              </a:spcBef>
              <a:spcAft>
                <a:spcPts val="0"/>
              </a:spcAft>
              <a:buClr>
                <a:srgbClr val="3F3F3F"/>
              </a:buClr>
              <a:buSzPts val="2400"/>
              <a:buFont typeface="Calibri"/>
              <a:buNone/>
            </a:pPr>
            <a:r>
              <a:rPr lang="en-SG" sz="2400">
                <a:solidFill>
                  <a:srgbClr val="3F3F3F"/>
                </a:solidFill>
                <a:latin typeface="Calibri"/>
                <a:ea typeface="Calibri"/>
                <a:cs typeface="Calibri"/>
                <a:sym typeface="Calibri"/>
              </a:rPr>
              <a:t>Num. of Mosquitoes to    </a:t>
            </a:r>
            <a:r>
              <a:rPr b="1" lang="en-SG" sz="2400">
                <a:solidFill>
                  <a:srgbClr val="3F3F3F"/>
                </a:solidFill>
                <a:latin typeface="Calibri"/>
                <a:ea typeface="Calibri"/>
                <a:cs typeface="Calibri"/>
                <a:sym typeface="Calibri"/>
              </a:rPr>
              <a:t>66%</a:t>
            </a:r>
            <a:r>
              <a:rPr lang="en-SG" sz="2400">
                <a:solidFill>
                  <a:srgbClr val="3F3F3F"/>
                </a:solidFill>
                <a:latin typeface="Calibri"/>
                <a:ea typeface="Calibri"/>
                <a:cs typeface="Calibri"/>
                <a:sym typeface="Calibri"/>
              </a:rPr>
              <a:t> </a:t>
            </a:r>
            <a:endParaRPr/>
          </a:p>
        </p:txBody>
      </p:sp>
      <p:grpSp>
        <p:nvGrpSpPr>
          <p:cNvPr id="299" name="Google Shape;299;p19"/>
          <p:cNvGrpSpPr/>
          <p:nvPr/>
        </p:nvGrpSpPr>
        <p:grpSpPr>
          <a:xfrm>
            <a:off x="1686925" y="1636421"/>
            <a:ext cx="6059800" cy="547688"/>
            <a:chOff x="1618456" y="1989193"/>
            <a:chExt cx="6059800" cy="547688"/>
          </a:xfrm>
        </p:grpSpPr>
        <p:sp>
          <p:nvSpPr>
            <p:cNvPr id="300" name="Google Shape;300;p19"/>
            <p:cNvSpPr txBox="1"/>
            <p:nvPr/>
          </p:nvSpPr>
          <p:spPr>
            <a:xfrm>
              <a:off x="1618456" y="2098762"/>
              <a:ext cx="605980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200">
                  <a:solidFill>
                    <a:srgbClr val="3F3F3F"/>
                  </a:solidFill>
                  <a:latin typeface="Calibri"/>
                  <a:ea typeface="Calibri"/>
                  <a:cs typeface="Calibri"/>
                  <a:sym typeface="Calibri"/>
                </a:rPr>
                <a:t>SPRAY                              VS                     DON’T SPRAY</a:t>
              </a:r>
              <a:endParaRPr/>
            </a:p>
          </p:txBody>
        </p:sp>
        <p:pic>
          <p:nvPicPr>
            <p:cNvPr id="301" name="Google Shape;301;p19"/>
            <p:cNvPicPr preferRelativeResize="0"/>
            <p:nvPr/>
          </p:nvPicPr>
          <p:blipFill rotWithShape="1">
            <a:blip r:embed="rId3">
              <a:alphaModFix/>
            </a:blip>
            <a:srcRect b="0" l="0" r="0" t="0"/>
            <a:stretch/>
          </p:blipFill>
          <p:spPr>
            <a:xfrm flipH="1">
              <a:off x="2499083" y="1989193"/>
              <a:ext cx="547688" cy="547688"/>
            </a:xfrm>
            <a:prstGeom prst="rect">
              <a:avLst/>
            </a:prstGeom>
            <a:noFill/>
            <a:ln>
              <a:noFill/>
            </a:ln>
          </p:spPr>
        </p:pic>
        <p:pic>
          <p:nvPicPr>
            <p:cNvPr id="302" name="Google Shape;302;p19"/>
            <p:cNvPicPr preferRelativeResize="0"/>
            <p:nvPr/>
          </p:nvPicPr>
          <p:blipFill rotWithShape="1">
            <a:blip r:embed="rId4">
              <a:alphaModFix/>
            </a:blip>
            <a:srcRect b="0" l="0" r="0" t="0"/>
            <a:stretch/>
          </p:blipFill>
          <p:spPr>
            <a:xfrm>
              <a:off x="3182151" y="2124253"/>
              <a:ext cx="327113" cy="327113"/>
            </a:xfrm>
            <a:prstGeom prst="rect">
              <a:avLst/>
            </a:prstGeom>
            <a:noFill/>
            <a:ln>
              <a:noFill/>
            </a:ln>
          </p:spPr>
        </p:pic>
      </p:grpSp>
      <p:pic>
        <p:nvPicPr>
          <p:cNvPr id="303" name="Google Shape;303;p19"/>
          <p:cNvPicPr preferRelativeResize="0"/>
          <p:nvPr/>
        </p:nvPicPr>
        <p:blipFill rotWithShape="1">
          <a:blip r:embed="rId5">
            <a:alphaModFix/>
          </a:blip>
          <a:srcRect b="0" l="0" r="0" t="0"/>
          <a:stretch/>
        </p:blipFill>
        <p:spPr>
          <a:xfrm>
            <a:off x="167509" y="2286446"/>
            <a:ext cx="3215283" cy="1807838"/>
          </a:xfrm>
          <a:prstGeom prst="rect">
            <a:avLst/>
          </a:prstGeom>
          <a:noFill/>
          <a:ln>
            <a:noFill/>
          </a:ln>
        </p:spPr>
      </p:pic>
      <p:sp>
        <p:nvSpPr>
          <p:cNvPr id="304" name="Google Shape;304;p19"/>
          <p:cNvSpPr/>
          <p:nvPr/>
        </p:nvSpPr>
        <p:spPr>
          <a:xfrm>
            <a:off x="5796136" y="4420644"/>
            <a:ext cx="161925" cy="267920"/>
          </a:xfrm>
          <a:prstGeom prst="downArrow">
            <a:avLst>
              <a:gd fmla="val 50000" name="adj1"/>
              <a:gd fmla="val 50000" name="adj2"/>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id="305" name="Google Shape;305;p19"/>
          <p:cNvPicPr preferRelativeResize="0"/>
          <p:nvPr/>
        </p:nvPicPr>
        <p:blipFill rotWithShape="1">
          <a:blip r:embed="rId6">
            <a:alphaModFix/>
          </a:blip>
          <a:srcRect b="0" l="0" r="2179" t="50246"/>
          <a:stretch/>
        </p:blipFill>
        <p:spPr>
          <a:xfrm>
            <a:off x="2643217" y="5051979"/>
            <a:ext cx="3768740" cy="1083395"/>
          </a:xfrm>
          <a:prstGeom prst="rect">
            <a:avLst/>
          </a:prstGeom>
          <a:noFill/>
          <a:ln>
            <a:noFill/>
          </a:ln>
        </p:spPr>
      </p:pic>
      <p:sp>
        <p:nvSpPr>
          <p:cNvPr id="306" name="Google Shape;306;p19"/>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9"/>
          <p:cNvSpPr txBox="1"/>
          <p:nvPr/>
        </p:nvSpPr>
        <p:spPr>
          <a:xfrm>
            <a:off x="1710682" y="-53559"/>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070"/>
              <a:buFont typeface="Calibri"/>
              <a:buNone/>
            </a:pPr>
            <a:r>
              <a:rPr lang="en-SG" sz="4070">
                <a:solidFill>
                  <a:srgbClr val="3F3F3F"/>
                </a:solidFill>
                <a:latin typeface="Calibri"/>
                <a:ea typeface="Calibri"/>
                <a:cs typeface="Calibri"/>
                <a:sym typeface="Calibri"/>
              </a:rPr>
              <a:t>The Cost - Benefit Analysis</a:t>
            </a:r>
            <a:endParaRPr sz="4070">
              <a:solidFill>
                <a:srgbClr val="3F3F3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20"/>
          <p:cNvSpPr/>
          <p:nvPr/>
        </p:nvSpPr>
        <p:spPr>
          <a:xfrm>
            <a:off x="323525" y="858725"/>
            <a:ext cx="5599200" cy="594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214313" lvl="0" marL="214313" marR="0" rtl="0" algn="l">
              <a:spcBef>
                <a:spcPts val="0"/>
              </a:spcBef>
              <a:spcAft>
                <a:spcPts val="0"/>
              </a:spcAft>
              <a:buClr>
                <a:srgbClr val="3F3F3F"/>
              </a:buClr>
              <a:buSzPts val="1400"/>
              <a:buFont typeface="Calibri"/>
              <a:buChar char="-"/>
            </a:pPr>
            <a:r>
              <a:rPr lang="en-SG" sz="1400" u="sng">
                <a:solidFill>
                  <a:srgbClr val="3F3F3F"/>
                </a:solidFill>
                <a:latin typeface="Calibri"/>
                <a:ea typeface="Calibri"/>
                <a:cs typeface="Calibri"/>
                <a:sym typeface="Calibri"/>
              </a:rPr>
              <a:t>INTENSE mosquito control measures at all stages of a CULEX mosquito species</a:t>
            </a:r>
            <a:endParaRPr/>
          </a:p>
          <a:p>
            <a:pPr indent="-214312" lvl="1" marL="557213" marR="0" rtl="0" algn="l">
              <a:spcBef>
                <a:spcPts val="0"/>
              </a:spcBef>
              <a:spcAft>
                <a:spcPts val="0"/>
              </a:spcAft>
              <a:buClr>
                <a:srgbClr val="3F3F3F"/>
              </a:buClr>
              <a:buSzPts val="1400"/>
              <a:buFont typeface="Calibri"/>
              <a:buChar char="-"/>
            </a:pPr>
            <a:r>
              <a:rPr b="0" i="0" lang="en-SG" sz="1400" u="none" cap="none" strike="noStrike">
                <a:solidFill>
                  <a:srgbClr val="3F3F3F"/>
                </a:solidFill>
                <a:latin typeface="Calibri"/>
                <a:ea typeface="Calibri"/>
                <a:cs typeface="Calibri"/>
                <a:sym typeface="Calibri"/>
              </a:rPr>
              <a:t>Currently, Chicago’s main spraying program is to spray areas when mosquito traps test positive for two weeks in a row </a:t>
            </a:r>
            <a:endParaRPr/>
          </a:p>
          <a:p>
            <a:pPr indent="0" lvl="1" marL="342900" marR="0" rtl="0" algn="l">
              <a:spcBef>
                <a:spcPts val="0"/>
              </a:spcBef>
              <a:spcAft>
                <a:spcPts val="0"/>
              </a:spcAft>
              <a:buNone/>
            </a:pPr>
            <a:r>
              <a:rPr b="0" i="0" lang="en-SG" sz="1400" u="none" cap="none" strike="noStrike">
                <a:solidFill>
                  <a:srgbClr val="3F3F3F"/>
                </a:solidFill>
                <a:latin typeface="Calibri"/>
                <a:ea typeface="Calibri"/>
                <a:cs typeface="Calibri"/>
                <a:sym typeface="Calibri"/>
              </a:rPr>
              <a:t>	(Too </a:t>
            </a:r>
            <a:r>
              <a:rPr b="1" i="0" lang="en-SG" sz="1400" u="none" cap="none" strike="noStrike">
                <a:solidFill>
                  <a:srgbClr val="FF0000"/>
                </a:solidFill>
                <a:latin typeface="Calibri"/>
                <a:ea typeface="Calibri"/>
                <a:cs typeface="Calibri"/>
                <a:sym typeface="Calibri"/>
              </a:rPr>
              <a:t>LATE</a:t>
            </a:r>
            <a:r>
              <a:rPr b="0" i="0" lang="en-SG" sz="1400" u="none" cap="none" strike="noStrike">
                <a:solidFill>
                  <a:srgbClr val="3F3F3F"/>
                </a:solidFill>
                <a:latin typeface="Calibri"/>
                <a:ea typeface="Calibri"/>
                <a:cs typeface="Calibri"/>
                <a:sym typeface="Calibri"/>
              </a:rPr>
              <a:t>?– WNV symptoms only appear after at least 2-14 days)</a:t>
            </a:r>
            <a:endParaRPr/>
          </a:p>
          <a:p>
            <a:pPr indent="-125412" lvl="1" marL="557213" marR="0" rtl="0" algn="l">
              <a:spcBef>
                <a:spcPts val="0"/>
              </a:spcBef>
              <a:spcAft>
                <a:spcPts val="0"/>
              </a:spcAft>
              <a:buClr>
                <a:schemeClr val="dk1"/>
              </a:buClr>
              <a:buSzPts val="1400"/>
              <a:buFont typeface="Calibri"/>
              <a:buNone/>
            </a:pPr>
            <a:r>
              <a:t/>
            </a:r>
            <a:endParaRPr b="0" i="0" sz="1400" u="none" cap="none" strike="noStrike">
              <a:solidFill>
                <a:srgbClr val="3F3F3F"/>
              </a:solidFill>
              <a:latin typeface="Calibri"/>
              <a:ea typeface="Calibri"/>
              <a:cs typeface="Calibri"/>
              <a:sym typeface="Calibri"/>
            </a:endParaRPr>
          </a:p>
          <a:p>
            <a:pPr indent="-214312" lvl="1" marL="557213" marR="0" rtl="0" algn="l">
              <a:spcBef>
                <a:spcPts val="0"/>
              </a:spcBef>
              <a:spcAft>
                <a:spcPts val="0"/>
              </a:spcAft>
              <a:buClr>
                <a:srgbClr val="3F3F3F"/>
              </a:buClr>
              <a:buSzPts val="1400"/>
              <a:buFont typeface="Calibri"/>
              <a:buChar char="-"/>
            </a:pPr>
            <a:r>
              <a:rPr b="0" i="0" lang="en-SG" sz="1400" u="none" cap="none" strike="noStrike">
                <a:solidFill>
                  <a:srgbClr val="3F3F3F"/>
                </a:solidFill>
                <a:latin typeface="Calibri"/>
                <a:ea typeface="Calibri"/>
                <a:cs typeface="Calibri"/>
                <a:sym typeface="Calibri"/>
              </a:rPr>
              <a:t>Prior to onset of high temperatures and humidity, we should:</a:t>
            </a:r>
            <a:endParaRPr/>
          </a:p>
          <a:p>
            <a:pPr indent="-214312" lvl="4" marL="1128713" marR="0" rtl="0" algn="l">
              <a:spcBef>
                <a:spcPts val="0"/>
              </a:spcBef>
              <a:spcAft>
                <a:spcPts val="0"/>
              </a:spcAft>
              <a:buClr>
                <a:srgbClr val="3F3F3F"/>
              </a:buClr>
              <a:buSzPts val="1400"/>
              <a:buFont typeface="Calibri"/>
              <a:buChar char="-"/>
            </a:pPr>
            <a:r>
              <a:rPr b="0" i="0" lang="en-SG" sz="1400" u="none" cap="none" strike="noStrike">
                <a:solidFill>
                  <a:srgbClr val="3F3F3F"/>
                </a:solidFill>
                <a:latin typeface="Calibri"/>
                <a:ea typeface="Calibri"/>
                <a:cs typeface="Calibri"/>
                <a:sym typeface="Calibri"/>
              </a:rPr>
              <a:t>Focus efforts on larviciding (proven to be effective in eliminating the root of all evil by 92% )</a:t>
            </a:r>
            <a:endParaRPr/>
          </a:p>
          <a:p>
            <a:pPr indent="-214312" lvl="4" marL="1128712" marR="0" rtl="0" algn="l">
              <a:spcBef>
                <a:spcPts val="0"/>
              </a:spcBef>
              <a:spcAft>
                <a:spcPts val="0"/>
              </a:spcAft>
              <a:buClr>
                <a:srgbClr val="3F3F3F"/>
              </a:buClr>
              <a:buSzPts val="1400"/>
              <a:buFont typeface="Calibri"/>
              <a:buChar char="-"/>
            </a:pPr>
            <a:r>
              <a:rPr b="0" i="0" lang="en-SG" sz="1400" u="none" cap="none" strike="noStrike">
                <a:solidFill>
                  <a:srgbClr val="3F3F3F"/>
                </a:solidFill>
                <a:latin typeface="Calibri"/>
                <a:ea typeface="Calibri"/>
                <a:cs typeface="Calibri"/>
                <a:sym typeface="Calibri"/>
              </a:rPr>
              <a:t>Perform initial spraying for predicted affected areas in early July to coincide with the expected rise in adult female </a:t>
            </a:r>
            <a:r>
              <a:rPr lang="en-SG">
                <a:solidFill>
                  <a:srgbClr val="3F3F3F"/>
                </a:solidFill>
                <a:latin typeface="Calibri"/>
                <a:ea typeface="Calibri"/>
                <a:cs typeface="Calibri"/>
                <a:sym typeface="Calibri"/>
              </a:rPr>
              <a:t>mosquitoes</a:t>
            </a:r>
            <a:endParaRPr b="0" i="0" sz="1200" u="none" cap="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rgbClr val="3F3F3F"/>
              </a:solidFill>
              <a:latin typeface="Calibri"/>
              <a:ea typeface="Calibri"/>
              <a:cs typeface="Calibri"/>
              <a:sym typeface="Calibri"/>
            </a:endParaRPr>
          </a:p>
          <a:p>
            <a:pPr indent="0" lvl="0" marL="0" rtl="0" algn="l">
              <a:spcBef>
                <a:spcPts val="0"/>
              </a:spcBef>
              <a:spcAft>
                <a:spcPts val="0"/>
              </a:spcAft>
              <a:buNone/>
            </a:pPr>
            <a:r>
              <a:t/>
            </a:r>
            <a:endParaRPr>
              <a:solidFill>
                <a:srgbClr val="3F3F3F"/>
              </a:solidFill>
              <a:latin typeface="Calibri"/>
              <a:ea typeface="Calibri"/>
              <a:cs typeface="Calibri"/>
              <a:sym typeface="Calibri"/>
            </a:endParaRPr>
          </a:p>
          <a:p>
            <a:pPr indent="0" lvl="0" marL="457200" marR="0" rtl="0" algn="l">
              <a:spcBef>
                <a:spcPts val="0"/>
              </a:spcBef>
              <a:spcAft>
                <a:spcPts val="0"/>
              </a:spcAft>
              <a:buNone/>
            </a:pPr>
            <a:r>
              <a:t/>
            </a:r>
            <a:endParaRPr>
              <a:solidFill>
                <a:srgbClr val="3F3F3F"/>
              </a:solidFill>
              <a:latin typeface="Calibri"/>
              <a:ea typeface="Calibri"/>
              <a:cs typeface="Calibri"/>
              <a:sym typeface="Calibri"/>
            </a:endParaRPr>
          </a:p>
          <a:p>
            <a:pPr indent="-214313" lvl="0" marL="214313" marR="0" rtl="0" algn="l">
              <a:spcBef>
                <a:spcPts val="0"/>
              </a:spcBef>
              <a:spcAft>
                <a:spcPts val="0"/>
              </a:spcAft>
              <a:buClr>
                <a:srgbClr val="3F3F3F"/>
              </a:buClr>
              <a:buSzPts val="1400"/>
              <a:buFont typeface="Calibri"/>
              <a:buChar char="-"/>
            </a:pPr>
            <a:r>
              <a:rPr lang="en-SG" sz="1400">
                <a:solidFill>
                  <a:srgbClr val="3F3F3F"/>
                </a:solidFill>
                <a:latin typeface="Calibri"/>
                <a:ea typeface="Calibri"/>
                <a:cs typeface="Calibri"/>
                <a:sym typeface="Calibri"/>
              </a:rPr>
              <a:t>Employ vector control preventive measures once key indicators are met </a:t>
            </a:r>
            <a:endParaRPr/>
          </a:p>
          <a:p>
            <a:pPr indent="0" lvl="0" marL="0" marR="0" rtl="0" algn="l">
              <a:spcBef>
                <a:spcPts val="0"/>
              </a:spcBef>
              <a:spcAft>
                <a:spcPts val="0"/>
              </a:spcAft>
              <a:buNone/>
            </a:pPr>
            <a:r>
              <a:rPr lang="en-SG" sz="1400">
                <a:solidFill>
                  <a:srgbClr val="3F3F3F"/>
                </a:solidFill>
                <a:latin typeface="Calibri"/>
                <a:ea typeface="Calibri"/>
                <a:cs typeface="Calibri"/>
                <a:sym typeface="Calibri"/>
              </a:rPr>
              <a:t>(e.g. dew point &gt;50,  summer temperatures and decreased windspeed) </a:t>
            </a:r>
            <a:endParaRPr/>
          </a:p>
          <a:p>
            <a:pPr indent="0" lvl="0" marL="0" marR="0" rtl="0" algn="l">
              <a:spcBef>
                <a:spcPts val="0"/>
              </a:spcBef>
              <a:spcAft>
                <a:spcPts val="0"/>
              </a:spcAft>
              <a:buNone/>
            </a:pPr>
            <a:r>
              <a:t/>
            </a:r>
            <a:endParaRPr/>
          </a:p>
          <a:p>
            <a:pPr indent="-317500" lvl="0" marL="457200" rtl="0" algn="l">
              <a:spcBef>
                <a:spcPts val="0"/>
              </a:spcBef>
              <a:spcAft>
                <a:spcPts val="0"/>
              </a:spcAft>
              <a:buClr>
                <a:srgbClr val="3F3F3F"/>
              </a:buClr>
              <a:buSzPts val="1400"/>
              <a:buFont typeface="Calibri"/>
              <a:buChar char="-"/>
            </a:pPr>
            <a:r>
              <a:rPr lang="en-SG">
                <a:solidFill>
                  <a:srgbClr val="3F3F3F"/>
                </a:solidFill>
                <a:latin typeface="Calibri"/>
                <a:ea typeface="Calibri"/>
                <a:cs typeface="Calibri"/>
                <a:sym typeface="Calibri"/>
              </a:rPr>
              <a:t>Increase public education on mosquito control</a:t>
            </a:r>
            <a:endParaRPr/>
          </a:p>
          <a:p>
            <a:pPr indent="-138113" lvl="0" marL="214313"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214313" lvl="0" marL="214313" marR="0" rtl="0" algn="l">
              <a:spcBef>
                <a:spcPts val="0"/>
              </a:spcBef>
              <a:spcAft>
                <a:spcPts val="0"/>
              </a:spcAft>
              <a:buClr>
                <a:srgbClr val="3F3F3F"/>
              </a:buClr>
              <a:buSzPts val="1400"/>
              <a:buFont typeface="Calibri"/>
              <a:buChar char="-"/>
            </a:pPr>
            <a:r>
              <a:rPr lang="en-SG" sz="1400">
                <a:solidFill>
                  <a:srgbClr val="3F3F3F"/>
                </a:solidFill>
                <a:latin typeface="Calibri"/>
                <a:ea typeface="Calibri"/>
                <a:cs typeface="Calibri"/>
                <a:sym typeface="Calibri"/>
              </a:rPr>
              <a:t>Deployment of WindyGrid in 201</a:t>
            </a:r>
            <a:r>
              <a:rPr lang="en-SG">
                <a:solidFill>
                  <a:srgbClr val="3F3F3F"/>
                </a:solidFill>
                <a:latin typeface="Calibri"/>
                <a:ea typeface="Calibri"/>
                <a:cs typeface="Calibri"/>
                <a:sym typeface="Calibri"/>
              </a:rPr>
              <a:t>6 </a:t>
            </a:r>
            <a:r>
              <a:rPr lang="en-SG" sz="1400">
                <a:solidFill>
                  <a:srgbClr val="3F3F3F"/>
                </a:solidFill>
                <a:latin typeface="Calibri"/>
                <a:ea typeface="Calibri"/>
                <a:cs typeface="Calibri"/>
                <a:sym typeface="Calibri"/>
              </a:rPr>
              <a:t> for situational awareness,  </a:t>
            </a:r>
            <a:endParaRPr/>
          </a:p>
          <a:p>
            <a:pPr indent="0" lvl="1" marL="457200" marR="0" rtl="0" algn="l">
              <a:spcBef>
                <a:spcPts val="0"/>
              </a:spcBef>
              <a:spcAft>
                <a:spcPts val="0"/>
              </a:spcAft>
              <a:buNone/>
            </a:pPr>
            <a:r>
              <a:rPr b="0" i="0" lang="en-SG" sz="1400" u="none" cap="none" strike="noStrike">
                <a:solidFill>
                  <a:srgbClr val="3F3F3F"/>
                </a:solidFill>
                <a:latin typeface="Calibri"/>
                <a:ea typeface="Calibri"/>
                <a:cs typeface="Calibri"/>
                <a:sym typeface="Calibri"/>
              </a:rPr>
              <a:t>incident monitoring, historical data retrieval, </a:t>
            </a:r>
            <a:endParaRPr/>
          </a:p>
          <a:p>
            <a:pPr indent="0" lvl="1" marL="457200" marR="0" rtl="0" algn="l">
              <a:spcBef>
                <a:spcPts val="0"/>
              </a:spcBef>
              <a:spcAft>
                <a:spcPts val="0"/>
              </a:spcAft>
              <a:buNone/>
            </a:pPr>
            <a:r>
              <a:rPr b="0" i="0" lang="en-SG" sz="1400" u="none" cap="none" strike="noStrike">
                <a:solidFill>
                  <a:srgbClr val="3F3F3F"/>
                </a:solidFill>
                <a:latin typeface="Calibri"/>
                <a:ea typeface="Calibri"/>
                <a:cs typeface="Calibri"/>
                <a:sym typeface="Calibri"/>
              </a:rPr>
              <a:t>and real-time advanced analytics.</a:t>
            </a:r>
            <a:endParaRPr/>
          </a:p>
          <a:p>
            <a:pPr indent="-128588" lvl="0" marL="214313" marR="0" rtl="0" algn="l">
              <a:spcBef>
                <a:spcPts val="0"/>
              </a:spcBef>
              <a:spcAft>
                <a:spcPts val="0"/>
              </a:spcAft>
              <a:buClr>
                <a:schemeClr val="dk1"/>
              </a:buClr>
              <a:buSzPts val="1350"/>
              <a:buFont typeface="Calibri"/>
              <a:buNone/>
            </a:pPr>
            <a:r>
              <a:t/>
            </a:r>
            <a:endParaRPr sz="1350">
              <a:solidFill>
                <a:schemeClr val="dk1"/>
              </a:solidFill>
              <a:latin typeface="Twentieth Century"/>
              <a:ea typeface="Twentieth Century"/>
              <a:cs typeface="Twentieth Century"/>
              <a:sym typeface="Twentieth Century"/>
            </a:endParaRPr>
          </a:p>
          <a:p>
            <a:pPr indent="-128588" lvl="0" marL="214313" marR="0" rtl="0" algn="l">
              <a:spcBef>
                <a:spcPts val="0"/>
              </a:spcBef>
              <a:spcAft>
                <a:spcPts val="0"/>
              </a:spcAft>
              <a:buClr>
                <a:schemeClr val="dk1"/>
              </a:buClr>
              <a:buSzPts val="1350"/>
              <a:buFont typeface="Calibri"/>
              <a:buNone/>
            </a:pPr>
            <a:r>
              <a:t/>
            </a:r>
            <a:endParaRPr sz="1350">
              <a:solidFill>
                <a:schemeClr val="dk1"/>
              </a:solidFill>
              <a:latin typeface="Twentieth Century"/>
              <a:ea typeface="Twentieth Century"/>
              <a:cs typeface="Twentieth Century"/>
              <a:sym typeface="Twentieth Century"/>
            </a:endParaRPr>
          </a:p>
          <a:p>
            <a:pPr indent="-128588" lvl="0" marL="214313" marR="0" rtl="0" algn="l">
              <a:spcBef>
                <a:spcPts val="0"/>
              </a:spcBef>
              <a:spcAft>
                <a:spcPts val="0"/>
              </a:spcAft>
              <a:buClr>
                <a:schemeClr val="dk1"/>
              </a:buClr>
              <a:buSzPts val="1350"/>
              <a:buFont typeface="Calibri"/>
              <a:buNone/>
            </a:pPr>
            <a:r>
              <a:t/>
            </a:r>
            <a:endParaRPr sz="1350">
              <a:solidFill>
                <a:schemeClr val="dk1"/>
              </a:solidFill>
              <a:latin typeface="Twentieth Century"/>
              <a:ea typeface="Twentieth Century"/>
              <a:cs typeface="Twentieth Century"/>
              <a:sym typeface="Twentieth Century"/>
            </a:endParaRPr>
          </a:p>
          <a:p>
            <a:pPr indent="-128588" lvl="0" marL="214313" marR="0" rtl="0" algn="l">
              <a:spcBef>
                <a:spcPts val="0"/>
              </a:spcBef>
              <a:spcAft>
                <a:spcPts val="0"/>
              </a:spcAft>
              <a:buClr>
                <a:schemeClr val="dk1"/>
              </a:buClr>
              <a:buSzPts val="1350"/>
              <a:buFont typeface="Calibri"/>
              <a:buNone/>
            </a:pPr>
            <a:r>
              <a:t/>
            </a:r>
            <a:endParaRPr sz="1350">
              <a:solidFill>
                <a:schemeClr val="dk1"/>
              </a:solidFill>
              <a:latin typeface="Twentieth Century"/>
              <a:ea typeface="Twentieth Century"/>
              <a:cs typeface="Twentieth Century"/>
              <a:sym typeface="Twentieth Century"/>
            </a:endParaRPr>
          </a:p>
          <a:p>
            <a:pPr indent="-128587" lvl="2" marL="900113" marR="0" rtl="0" algn="l">
              <a:spcBef>
                <a:spcPts val="0"/>
              </a:spcBef>
              <a:spcAft>
                <a:spcPts val="0"/>
              </a:spcAft>
              <a:buClr>
                <a:schemeClr val="dk1"/>
              </a:buClr>
              <a:buSzPts val="1350"/>
              <a:buFont typeface="Calibri"/>
              <a:buNone/>
            </a:pPr>
            <a:r>
              <a:t/>
            </a:r>
            <a:endParaRPr b="0" i="0" sz="1350" u="none" cap="none" strike="noStrike">
              <a:solidFill>
                <a:schemeClr val="dk1"/>
              </a:solidFill>
              <a:latin typeface="Twentieth Century"/>
              <a:ea typeface="Twentieth Century"/>
              <a:cs typeface="Twentieth Century"/>
              <a:sym typeface="Twentieth Century"/>
            </a:endParaRPr>
          </a:p>
          <a:p>
            <a:pPr indent="-128587" lvl="1" marL="557213" marR="0" rtl="0" algn="l">
              <a:spcBef>
                <a:spcPts val="0"/>
              </a:spcBef>
              <a:spcAft>
                <a:spcPts val="0"/>
              </a:spcAft>
              <a:buClr>
                <a:schemeClr val="dk1"/>
              </a:buClr>
              <a:buSzPts val="1350"/>
              <a:buFont typeface="Calibri"/>
              <a:buNone/>
            </a:pPr>
            <a:r>
              <a:t/>
            </a:r>
            <a:endParaRPr b="0" i="0" sz="1350" u="none" cap="none" strike="noStrike">
              <a:solidFill>
                <a:schemeClr val="dk1"/>
              </a:solidFill>
              <a:latin typeface="Twentieth Century"/>
              <a:ea typeface="Twentieth Century"/>
              <a:cs typeface="Twentieth Century"/>
              <a:sym typeface="Twentieth Century"/>
            </a:endParaRPr>
          </a:p>
          <a:p>
            <a:pPr indent="-128588" lvl="0" marL="214313" marR="0" rtl="0" algn="l">
              <a:spcBef>
                <a:spcPts val="0"/>
              </a:spcBef>
              <a:spcAft>
                <a:spcPts val="0"/>
              </a:spcAft>
              <a:buClr>
                <a:schemeClr val="dk1"/>
              </a:buClr>
              <a:buSzPts val="1350"/>
              <a:buFont typeface="Calibri"/>
              <a:buNone/>
            </a:pPr>
            <a:r>
              <a:t/>
            </a:r>
            <a:endParaRPr b="1" sz="1350">
              <a:solidFill>
                <a:srgbClr val="C00000"/>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350">
              <a:solidFill>
                <a:schemeClr val="dk1"/>
              </a:solidFill>
              <a:latin typeface="Twentieth Century"/>
              <a:ea typeface="Twentieth Century"/>
              <a:cs typeface="Twentieth Century"/>
              <a:sym typeface="Twentieth Century"/>
            </a:endParaRPr>
          </a:p>
        </p:txBody>
      </p:sp>
      <p:pic>
        <p:nvPicPr>
          <p:cNvPr id="314" name="Google Shape;314;p20"/>
          <p:cNvPicPr preferRelativeResize="0"/>
          <p:nvPr/>
        </p:nvPicPr>
        <p:blipFill rotWithShape="1">
          <a:blip r:embed="rId3">
            <a:alphaModFix/>
          </a:blip>
          <a:srcRect b="0" l="0" r="0" t="0"/>
          <a:stretch/>
        </p:blipFill>
        <p:spPr>
          <a:xfrm>
            <a:off x="6020278" y="4129764"/>
            <a:ext cx="2719390" cy="1430909"/>
          </a:xfrm>
          <a:prstGeom prst="rect">
            <a:avLst/>
          </a:prstGeom>
          <a:noFill/>
          <a:ln>
            <a:noFill/>
          </a:ln>
        </p:spPr>
      </p:pic>
      <p:sp>
        <p:nvSpPr>
          <p:cNvPr id="315" name="Google Shape;315;p20"/>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20"/>
          <p:cNvSpPr txBox="1"/>
          <p:nvPr/>
        </p:nvSpPr>
        <p:spPr>
          <a:xfrm>
            <a:off x="1710682" y="-53559"/>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400"/>
              <a:buFont typeface="Twentieth Century"/>
              <a:buNone/>
            </a:pPr>
            <a:r>
              <a:rPr lang="en-SG" sz="4400">
                <a:solidFill>
                  <a:srgbClr val="3F3F3F"/>
                </a:solidFill>
                <a:latin typeface="Twentieth Century"/>
                <a:ea typeface="Twentieth Century"/>
                <a:cs typeface="Twentieth Century"/>
                <a:sym typeface="Twentieth Century"/>
              </a:rPr>
              <a:t>Recommendations</a:t>
            </a:r>
            <a:endParaRPr sz="4400">
              <a:solidFill>
                <a:srgbClr val="3F3F3F"/>
              </a:solidFill>
              <a:latin typeface="Twentieth Century"/>
              <a:ea typeface="Twentieth Century"/>
              <a:cs typeface="Twentieth Century"/>
              <a:sym typeface="Twentieth Century"/>
            </a:endParaRPr>
          </a:p>
        </p:txBody>
      </p:sp>
      <p:pic>
        <p:nvPicPr>
          <p:cNvPr id="317" name="Google Shape;317;p20"/>
          <p:cNvPicPr preferRelativeResize="0"/>
          <p:nvPr/>
        </p:nvPicPr>
        <p:blipFill rotWithShape="1">
          <a:blip r:embed="rId4">
            <a:alphaModFix/>
          </a:blip>
          <a:srcRect b="0" l="0" r="0" t="0"/>
          <a:stretch/>
        </p:blipFill>
        <p:spPr>
          <a:xfrm>
            <a:off x="5922726" y="1089441"/>
            <a:ext cx="3221309" cy="22729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
          <p:cNvSpPr txBox="1"/>
          <p:nvPr>
            <p:ph type="title"/>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4400"/>
              <a:buFont typeface="Calibri"/>
              <a:buNone/>
            </a:pPr>
            <a:r>
              <a:rPr lang="en-SG"/>
              <a:t>Introduction</a:t>
            </a:r>
            <a:endParaRPr/>
          </a:p>
        </p:txBody>
      </p:sp>
      <p:sp>
        <p:nvSpPr>
          <p:cNvPr id="99" name="Google Shape;99;p2"/>
          <p:cNvSpPr txBox="1"/>
          <p:nvPr>
            <p:ph idx="1" type="body"/>
          </p:nvPr>
        </p:nvSpPr>
        <p:spPr>
          <a:xfrm>
            <a:off x="214264" y="930570"/>
            <a:ext cx="7416824" cy="26971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2000"/>
              <a:buChar char="•"/>
            </a:pPr>
            <a:r>
              <a:rPr b="1" lang="en-SG" sz="2000"/>
              <a:t>West Nile virus</a:t>
            </a:r>
            <a:r>
              <a:rPr lang="en-SG" sz="2000"/>
              <a:t> (</a:t>
            </a:r>
            <a:r>
              <a:rPr b="1" lang="en-SG" sz="2000"/>
              <a:t>WNV</a:t>
            </a:r>
            <a:r>
              <a:rPr lang="en-SG" sz="2000"/>
              <a:t>) is a single-stranded RNA virus that causes West Nile fever. It is a member of the family </a:t>
            </a:r>
            <a:r>
              <a:rPr i="1" lang="en-SG" sz="2000"/>
              <a:t>Flaviviridae</a:t>
            </a:r>
            <a:r>
              <a:rPr lang="en-SG" sz="2000"/>
              <a:t>, specifically from the genus </a:t>
            </a:r>
            <a:r>
              <a:rPr i="1" lang="en-SG" sz="2000"/>
              <a:t>Flavivirus</a:t>
            </a:r>
            <a:r>
              <a:rPr lang="en-SG" sz="2000"/>
              <a:t>, which also contains the Zika virus, dengue virus, and yellow fever virus. West Nile virus is primarily transmitted by mosquitoes, mostly species of the genus </a:t>
            </a:r>
            <a:r>
              <a:rPr i="1" lang="en-SG" sz="2000"/>
              <a:t>Culex</a:t>
            </a:r>
            <a:r>
              <a:rPr lang="en-SG" sz="2000"/>
              <a:t>. The primary hosts of WNV are birds, so that the virus remains within a "bird–mosquito bird" transmission cycle</a:t>
            </a:r>
            <a:endParaRPr sz="2000"/>
          </a:p>
        </p:txBody>
      </p:sp>
      <p:sp>
        <p:nvSpPr>
          <p:cNvPr id="100" name="Google Shape;100;p2"/>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01" name="Google Shape;101;p2"/>
          <p:cNvPicPr preferRelativeResize="0"/>
          <p:nvPr/>
        </p:nvPicPr>
        <p:blipFill rotWithShape="1">
          <a:blip r:embed="rId3">
            <a:alphaModFix/>
          </a:blip>
          <a:srcRect b="0" l="0" r="0" t="0"/>
          <a:stretch/>
        </p:blipFill>
        <p:spPr>
          <a:xfrm>
            <a:off x="1187624" y="3284984"/>
            <a:ext cx="4889458" cy="3159697"/>
          </a:xfrm>
          <a:prstGeom prst="rect">
            <a:avLst/>
          </a:prstGeom>
          <a:noFill/>
          <a:ln>
            <a:noFill/>
          </a:ln>
        </p:spPr>
      </p:pic>
      <p:sp>
        <p:nvSpPr>
          <p:cNvPr id="102" name="Google Shape;102;p2"/>
          <p:cNvSpPr/>
          <p:nvPr/>
        </p:nvSpPr>
        <p:spPr>
          <a:xfrm>
            <a:off x="6132219" y="6551766"/>
            <a:ext cx="302282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SG" sz="1100" u="sng" cap="none" strike="noStrike">
                <a:solidFill>
                  <a:srgbClr val="DCA10D"/>
                </a:solidFill>
                <a:latin typeface="Helvetica Neue"/>
                <a:ea typeface="Helvetica Neue"/>
                <a:cs typeface="Helvetica Neue"/>
                <a:sym typeface="Helvetica Neue"/>
                <a:hlinkClick r:id="rId4"/>
              </a:rPr>
              <a:t>https://en.wikipedia.org/wiki/West_Nile_virus</a:t>
            </a:r>
            <a:endParaRPr sz="1100">
              <a:solidFill>
                <a:srgbClr val="DCA10D"/>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21"/>
          <p:cNvSpPr/>
          <p:nvPr/>
        </p:nvSpPr>
        <p:spPr>
          <a:xfrm>
            <a:off x="4916690" y="6116105"/>
            <a:ext cx="4227300" cy="741900"/>
          </a:xfrm>
          <a:prstGeom prst="snip2DiagRect">
            <a:avLst>
              <a:gd fmla="val 0" name="adj1"/>
              <a:gd fmla="val 16667"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SG" sz="2700">
                <a:solidFill>
                  <a:schemeClr val="lt1"/>
                </a:solidFill>
                <a:latin typeface="Twentieth Century"/>
                <a:ea typeface="Twentieth Century"/>
                <a:cs typeface="Twentieth Century"/>
                <a:sym typeface="Twentieth Century"/>
              </a:rPr>
              <a:t>- END - </a:t>
            </a:r>
            <a:endParaRPr sz="2700">
              <a:solidFill>
                <a:schemeClr val="lt1"/>
              </a:solidFill>
              <a:latin typeface="Twentieth Century"/>
              <a:ea typeface="Twentieth Century"/>
              <a:cs typeface="Twentieth Century"/>
              <a:sym typeface="Twentieth Century"/>
            </a:endParaRPr>
          </a:p>
        </p:txBody>
      </p:sp>
      <p:sp>
        <p:nvSpPr>
          <p:cNvPr id="324" name="Google Shape;324;p21"/>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5" name="Google Shape;325;p21"/>
          <p:cNvPicPr preferRelativeResize="0"/>
          <p:nvPr/>
        </p:nvPicPr>
        <p:blipFill rotWithShape="1">
          <a:blip r:embed="rId3">
            <a:alphaModFix/>
          </a:blip>
          <a:srcRect b="0" l="0" r="0" t="0"/>
          <a:stretch/>
        </p:blipFill>
        <p:spPr>
          <a:xfrm>
            <a:off x="1925500" y="348050"/>
            <a:ext cx="4665401" cy="5534601"/>
          </a:xfrm>
          <a:prstGeom prst="rect">
            <a:avLst/>
          </a:prstGeom>
          <a:noFill/>
          <a:ln>
            <a:noFill/>
          </a:ln>
        </p:spPr>
      </p:pic>
      <p:pic>
        <p:nvPicPr>
          <p:cNvPr id="326" name="Google Shape;326;p21"/>
          <p:cNvPicPr preferRelativeResize="0"/>
          <p:nvPr/>
        </p:nvPicPr>
        <p:blipFill rotWithShape="1">
          <a:blip r:embed="rId4">
            <a:alphaModFix/>
          </a:blip>
          <a:srcRect b="20821" l="10936" r="10417" t="13949"/>
          <a:stretch/>
        </p:blipFill>
        <p:spPr>
          <a:xfrm rot="-241329">
            <a:off x="4695624" y="1489559"/>
            <a:ext cx="546070" cy="489154"/>
          </a:xfrm>
          <a:prstGeom prst="rect">
            <a:avLst/>
          </a:prstGeom>
          <a:noFill/>
          <a:ln>
            <a:noFill/>
          </a:ln>
        </p:spPr>
      </p:pic>
      <p:pic>
        <p:nvPicPr>
          <p:cNvPr id="327" name="Google Shape;327;p21"/>
          <p:cNvPicPr preferRelativeResize="0"/>
          <p:nvPr/>
        </p:nvPicPr>
        <p:blipFill rotWithShape="1">
          <a:blip r:embed="rId4">
            <a:alphaModFix/>
          </a:blip>
          <a:srcRect b="20821" l="10936" r="10417" t="13949"/>
          <a:stretch/>
        </p:blipFill>
        <p:spPr>
          <a:xfrm rot="-241329">
            <a:off x="3380070" y="1043824"/>
            <a:ext cx="546070" cy="489154"/>
          </a:xfrm>
          <a:prstGeom prst="rect">
            <a:avLst/>
          </a:prstGeom>
          <a:noFill/>
          <a:ln>
            <a:noFill/>
          </a:ln>
        </p:spPr>
      </p:pic>
      <p:pic>
        <p:nvPicPr>
          <p:cNvPr id="328" name="Google Shape;328;p21"/>
          <p:cNvPicPr preferRelativeResize="0"/>
          <p:nvPr/>
        </p:nvPicPr>
        <p:blipFill rotWithShape="1">
          <a:blip r:embed="rId4">
            <a:alphaModFix/>
          </a:blip>
          <a:srcRect b="20821" l="10936" r="10417" t="13949"/>
          <a:stretch/>
        </p:blipFill>
        <p:spPr>
          <a:xfrm rot="-241329">
            <a:off x="4116586" y="2544661"/>
            <a:ext cx="546070" cy="489154"/>
          </a:xfrm>
          <a:prstGeom prst="rect">
            <a:avLst/>
          </a:prstGeom>
          <a:noFill/>
          <a:ln>
            <a:noFill/>
          </a:ln>
        </p:spPr>
      </p:pic>
      <p:pic>
        <p:nvPicPr>
          <p:cNvPr id="329" name="Google Shape;329;p21"/>
          <p:cNvPicPr preferRelativeResize="0"/>
          <p:nvPr/>
        </p:nvPicPr>
        <p:blipFill rotWithShape="1">
          <a:blip r:embed="rId4">
            <a:alphaModFix/>
          </a:blip>
          <a:srcRect b="20821" l="10936" r="10417" t="13949"/>
          <a:stretch/>
        </p:blipFill>
        <p:spPr>
          <a:xfrm rot="-241329">
            <a:off x="4997629" y="2921309"/>
            <a:ext cx="546070" cy="489154"/>
          </a:xfrm>
          <a:prstGeom prst="rect">
            <a:avLst/>
          </a:prstGeom>
          <a:noFill/>
          <a:ln>
            <a:noFill/>
          </a:ln>
        </p:spPr>
      </p:pic>
      <p:pic>
        <p:nvPicPr>
          <p:cNvPr id="330" name="Google Shape;330;p21"/>
          <p:cNvPicPr preferRelativeResize="0"/>
          <p:nvPr/>
        </p:nvPicPr>
        <p:blipFill rotWithShape="1">
          <a:blip r:embed="rId4">
            <a:alphaModFix/>
          </a:blip>
          <a:srcRect b="20821" l="10936" r="10417" t="13949"/>
          <a:stretch/>
        </p:blipFill>
        <p:spPr>
          <a:xfrm rot="-241329">
            <a:off x="2442383" y="1198714"/>
            <a:ext cx="546070" cy="489154"/>
          </a:xfrm>
          <a:prstGeom prst="rect">
            <a:avLst/>
          </a:prstGeom>
          <a:noFill/>
          <a:ln>
            <a:noFill/>
          </a:ln>
        </p:spPr>
      </p:pic>
      <p:pic>
        <p:nvPicPr>
          <p:cNvPr id="331" name="Google Shape;331;p21"/>
          <p:cNvPicPr preferRelativeResize="0"/>
          <p:nvPr/>
        </p:nvPicPr>
        <p:blipFill rotWithShape="1">
          <a:blip r:embed="rId4">
            <a:alphaModFix/>
          </a:blip>
          <a:srcRect b="20821" l="10936" r="10417" t="13949"/>
          <a:stretch/>
        </p:blipFill>
        <p:spPr>
          <a:xfrm rot="-241329">
            <a:off x="4317751" y="1043823"/>
            <a:ext cx="546070" cy="489154"/>
          </a:xfrm>
          <a:prstGeom prst="rect">
            <a:avLst/>
          </a:prstGeom>
          <a:noFill/>
          <a:ln>
            <a:noFill/>
          </a:ln>
        </p:spPr>
      </p:pic>
      <p:pic>
        <p:nvPicPr>
          <p:cNvPr id="332" name="Google Shape;332;p21"/>
          <p:cNvPicPr preferRelativeResize="0"/>
          <p:nvPr/>
        </p:nvPicPr>
        <p:blipFill rotWithShape="1">
          <a:blip r:embed="rId4">
            <a:alphaModFix/>
          </a:blip>
          <a:srcRect b="20821" l="10936" r="10417" t="13949"/>
          <a:stretch/>
        </p:blipFill>
        <p:spPr>
          <a:xfrm rot="-241329">
            <a:off x="3897554" y="1616008"/>
            <a:ext cx="546070" cy="489154"/>
          </a:xfrm>
          <a:prstGeom prst="rect">
            <a:avLst/>
          </a:prstGeom>
          <a:noFill/>
          <a:ln>
            <a:noFill/>
          </a:ln>
        </p:spPr>
      </p:pic>
      <p:pic>
        <p:nvPicPr>
          <p:cNvPr id="333" name="Google Shape;333;p21"/>
          <p:cNvPicPr preferRelativeResize="0"/>
          <p:nvPr/>
        </p:nvPicPr>
        <p:blipFill rotWithShape="1">
          <a:blip r:embed="rId4">
            <a:alphaModFix/>
          </a:blip>
          <a:srcRect b="20821" l="10936" r="10417" t="13949"/>
          <a:stretch/>
        </p:blipFill>
        <p:spPr>
          <a:xfrm rot="-241329">
            <a:off x="4116593" y="1794236"/>
            <a:ext cx="546070" cy="489154"/>
          </a:xfrm>
          <a:prstGeom prst="rect">
            <a:avLst/>
          </a:prstGeom>
          <a:noFill/>
          <a:ln>
            <a:noFill/>
          </a:ln>
        </p:spPr>
      </p:pic>
      <p:pic>
        <p:nvPicPr>
          <p:cNvPr id="334" name="Google Shape;334;p21"/>
          <p:cNvPicPr preferRelativeResize="0"/>
          <p:nvPr/>
        </p:nvPicPr>
        <p:blipFill rotWithShape="1">
          <a:blip r:embed="rId4">
            <a:alphaModFix/>
          </a:blip>
          <a:srcRect b="20821" l="10936" r="10417" t="13949"/>
          <a:stretch/>
        </p:blipFill>
        <p:spPr>
          <a:xfrm rot="-241329">
            <a:off x="4588473" y="2015803"/>
            <a:ext cx="546070" cy="489154"/>
          </a:xfrm>
          <a:prstGeom prst="rect">
            <a:avLst/>
          </a:prstGeom>
          <a:noFill/>
          <a:ln>
            <a:noFill/>
          </a:ln>
        </p:spPr>
      </p:pic>
      <p:pic>
        <p:nvPicPr>
          <p:cNvPr id="335" name="Google Shape;335;p21"/>
          <p:cNvPicPr preferRelativeResize="0"/>
          <p:nvPr/>
        </p:nvPicPr>
        <p:blipFill rotWithShape="1">
          <a:blip r:embed="rId4">
            <a:alphaModFix/>
          </a:blip>
          <a:srcRect b="20821" l="10936" r="10417" t="13949"/>
          <a:stretch/>
        </p:blipFill>
        <p:spPr>
          <a:xfrm rot="-241329">
            <a:off x="4946158" y="2515764"/>
            <a:ext cx="546070" cy="489154"/>
          </a:xfrm>
          <a:prstGeom prst="rect">
            <a:avLst/>
          </a:prstGeom>
          <a:noFill/>
          <a:ln>
            <a:noFill/>
          </a:ln>
        </p:spPr>
      </p:pic>
      <p:pic>
        <p:nvPicPr>
          <p:cNvPr id="336" name="Google Shape;336;p21"/>
          <p:cNvPicPr preferRelativeResize="0"/>
          <p:nvPr/>
        </p:nvPicPr>
        <p:blipFill rotWithShape="1">
          <a:blip r:embed="rId4">
            <a:alphaModFix/>
          </a:blip>
          <a:srcRect b="20821" l="10936" r="10417" t="13949"/>
          <a:stretch/>
        </p:blipFill>
        <p:spPr>
          <a:xfrm rot="-241329">
            <a:off x="4805473" y="3812096"/>
            <a:ext cx="546070" cy="489154"/>
          </a:xfrm>
          <a:prstGeom prst="rect">
            <a:avLst/>
          </a:prstGeom>
          <a:noFill/>
          <a:ln>
            <a:noFill/>
          </a:ln>
        </p:spPr>
      </p:pic>
      <p:pic>
        <p:nvPicPr>
          <p:cNvPr id="337" name="Google Shape;337;p21"/>
          <p:cNvPicPr preferRelativeResize="0"/>
          <p:nvPr/>
        </p:nvPicPr>
        <p:blipFill>
          <a:blip r:embed="rId5">
            <a:alphaModFix/>
          </a:blip>
          <a:stretch>
            <a:fillRect/>
          </a:stretch>
        </p:blipFill>
        <p:spPr>
          <a:xfrm>
            <a:off x="1425413" y="2059600"/>
            <a:ext cx="5928425" cy="237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400"/>
                                        <p:tgtEl>
                                          <p:spTgt spid="326"/>
                                        </p:tgtEl>
                                        <p:attrNameLst>
                                          <p:attrName>ppt_x</p:attrName>
                                        </p:attrNameLst>
                                      </p:cBhvr>
                                      <p:tavLst>
                                        <p:tav fmla="" tm="0">
                                          <p:val>
                                            <p:strVal val="#ppt_x"/>
                                          </p:val>
                                        </p:tav>
                                        <p:tav fmla="" tm="100000">
                                          <p:val>
                                            <p:strVal val="#ppt_x+1"/>
                                          </p:val>
                                        </p:tav>
                                      </p:tavLst>
                                    </p:anim>
                                    <p:set>
                                      <p:cBhvr>
                                        <p:cTn dur="1" fill="hold">
                                          <p:stCondLst>
                                            <p:cond delay="2400"/>
                                          </p:stCondLst>
                                        </p:cTn>
                                        <p:tgtEl>
                                          <p:spTgt spid="326"/>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700"/>
                                        <p:tgtEl>
                                          <p:spTgt spid="327"/>
                                        </p:tgtEl>
                                        <p:attrNameLst>
                                          <p:attrName>ppt_x</p:attrName>
                                        </p:attrNameLst>
                                      </p:cBhvr>
                                      <p:tavLst>
                                        <p:tav fmla="" tm="0">
                                          <p:val>
                                            <p:strVal val="#ppt_x"/>
                                          </p:val>
                                        </p:tav>
                                        <p:tav fmla="" tm="100000">
                                          <p:val>
                                            <p:strVal val="#ppt_x+1"/>
                                          </p:val>
                                        </p:tav>
                                      </p:tavLst>
                                    </p:anim>
                                    <p:set>
                                      <p:cBhvr>
                                        <p:cTn dur="1" fill="hold">
                                          <p:stCondLst>
                                            <p:cond delay="1700"/>
                                          </p:stCondLst>
                                        </p:cTn>
                                        <p:tgtEl>
                                          <p:spTgt spid="327"/>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700"/>
                                        <p:tgtEl>
                                          <p:spTgt spid="328"/>
                                        </p:tgtEl>
                                        <p:attrNameLst>
                                          <p:attrName>ppt_x</p:attrName>
                                        </p:attrNameLst>
                                      </p:cBhvr>
                                      <p:tavLst>
                                        <p:tav fmla="" tm="0">
                                          <p:val>
                                            <p:strVal val="#ppt_x"/>
                                          </p:val>
                                        </p:tav>
                                        <p:tav fmla="" tm="100000">
                                          <p:val>
                                            <p:strVal val="#ppt_x+1"/>
                                          </p:val>
                                        </p:tav>
                                      </p:tavLst>
                                    </p:anim>
                                    <p:set>
                                      <p:cBhvr>
                                        <p:cTn dur="1" fill="hold">
                                          <p:stCondLst>
                                            <p:cond delay="700"/>
                                          </p:stCondLst>
                                        </p:cTn>
                                        <p:tgtEl>
                                          <p:spTgt spid="328"/>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
                                        <p:tgtEl>
                                          <p:spTgt spid="329"/>
                                        </p:tgtEl>
                                        <p:attrNameLst>
                                          <p:attrName>ppt_x</p:attrName>
                                        </p:attrNameLst>
                                      </p:cBhvr>
                                      <p:tavLst>
                                        <p:tav fmla="" tm="0">
                                          <p:val>
                                            <p:strVal val="#ppt_x"/>
                                          </p:val>
                                        </p:tav>
                                        <p:tav fmla="" tm="100000">
                                          <p:val>
                                            <p:strVal val="#ppt_x+1"/>
                                          </p:val>
                                        </p:tav>
                                      </p:tavLst>
                                    </p:anim>
                                    <p:set>
                                      <p:cBhvr>
                                        <p:cTn dur="1" fill="hold">
                                          <p:stCondLst>
                                            <p:cond delay="0"/>
                                          </p:stCondLst>
                                        </p:cTn>
                                        <p:tgtEl>
                                          <p:spTgt spid="329"/>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
                                        <p:tgtEl>
                                          <p:spTgt spid="330"/>
                                        </p:tgtEl>
                                        <p:attrNameLst>
                                          <p:attrName>ppt_x</p:attrName>
                                        </p:attrNameLst>
                                      </p:cBhvr>
                                      <p:tavLst>
                                        <p:tav fmla="" tm="0">
                                          <p:val>
                                            <p:strVal val="#ppt_x"/>
                                          </p:val>
                                        </p:tav>
                                        <p:tav fmla="" tm="100000">
                                          <p:val>
                                            <p:strVal val="#ppt_x+1"/>
                                          </p:val>
                                        </p:tav>
                                      </p:tavLst>
                                    </p:anim>
                                    <p:set>
                                      <p:cBhvr>
                                        <p:cTn dur="1" fill="hold">
                                          <p:stCondLst>
                                            <p:cond delay="0"/>
                                          </p:stCondLst>
                                        </p:cTn>
                                        <p:tgtEl>
                                          <p:spTgt spid="330"/>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700"/>
                                        <p:tgtEl>
                                          <p:spTgt spid="331"/>
                                        </p:tgtEl>
                                        <p:attrNameLst>
                                          <p:attrName>ppt_x</p:attrName>
                                        </p:attrNameLst>
                                      </p:cBhvr>
                                      <p:tavLst>
                                        <p:tav fmla="" tm="0">
                                          <p:val>
                                            <p:strVal val="#ppt_x"/>
                                          </p:val>
                                        </p:tav>
                                        <p:tav fmla="" tm="100000">
                                          <p:val>
                                            <p:strVal val="#ppt_x+1"/>
                                          </p:val>
                                        </p:tav>
                                      </p:tavLst>
                                    </p:anim>
                                    <p:set>
                                      <p:cBhvr>
                                        <p:cTn dur="1" fill="hold">
                                          <p:stCondLst>
                                            <p:cond delay="700"/>
                                          </p:stCondLst>
                                        </p:cTn>
                                        <p:tgtEl>
                                          <p:spTgt spid="331"/>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900"/>
                                        <p:tgtEl>
                                          <p:spTgt spid="332"/>
                                        </p:tgtEl>
                                        <p:attrNameLst>
                                          <p:attrName>ppt_x</p:attrName>
                                        </p:attrNameLst>
                                      </p:cBhvr>
                                      <p:tavLst>
                                        <p:tav fmla="" tm="0">
                                          <p:val>
                                            <p:strVal val="#ppt_x"/>
                                          </p:val>
                                        </p:tav>
                                        <p:tav fmla="" tm="100000">
                                          <p:val>
                                            <p:strVal val="#ppt_x+1"/>
                                          </p:val>
                                        </p:tav>
                                      </p:tavLst>
                                    </p:anim>
                                    <p:set>
                                      <p:cBhvr>
                                        <p:cTn dur="1" fill="hold">
                                          <p:stCondLst>
                                            <p:cond delay="900"/>
                                          </p:stCondLst>
                                        </p:cTn>
                                        <p:tgtEl>
                                          <p:spTgt spid="332"/>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700"/>
                                        <p:tgtEl>
                                          <p:spTgt spid="334"/>
                                        </p:tgtEl>
                                        <p:attrNameLst>
                                          <p:attrName>ppt_x</p:attrName>
                                        </p:attrNameLst>
                                      </p:cBhvr>
                                      <p:tavLst>
                                        <p:tav fmla="" tm="0">
                                          <p:val>
                                            <p:strVal val="#ppt_x"/>
                                          </p:val>
                                        </p:tav>
                                        <p:tav fmla="" tm="100000">
                                          <p:val>
                                            <p:strVal val="#ppt_x+1"/>
                                          </p:val>
                                        </p:tav>
                                      </p:tavLst>
                                    </p:anim>
                                    <p:set>
                                      <p:cBhvr>
                                        <p:cTn dur="1" fill="hold">
                                          <p:stCondLst>
                                            <p:cond delay="1700"/>
                                          </p:stCondLst>
                                        </p:cTn>
                                        <p:tgtEl>
                                          <p:spTgt spid="33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400"/>
                                        <p:tgtEl>
                                          <p:spTgt spid="335"/>
                                        </p:tgtEl>
                                        <p:attrNameLst>
                                          <p:attrName>ppt_x</p:attrName>
                                        </p:attrNameLst>
                                      </p:cBhvr>
                                      <p:tavLst>
                                        <p:tav fmla="" tm="0">
                                          <p:val>
                                            <p:strVal val="#ppt_x"/>
                                          </p:val>
                                        </p:tav>
                                        <p:tav fmla="" tm="100000">
                                          <p:val>
                                            <p:strVal val="#ppt_x+1"/>
                                          </p:val>
                                        </p:tav>
                                      </p:tavLst>
                                    </p:anim>
                                    <p:set>
                                      <p:cBhvr>
                                        <p:cTn dur="1" fill="hold">
                                          <p:stCondLst>
                                            <p:cond delay="1400"/>
                                          </p:stCondLst>
                                        </p:cTn>
                                        <p:tgtEl>
                                          <p:spTgt spid="335"/>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
                                        <p:tgtEl>
                                          <p:spTgt spid="336"/>
                                        </p:tgtEl>
                                        <p:attrNameLst>
                                          <p:attrName>ppt_x</p:attrName>
                                        </p:attrNameLst>
                                      </p:cBhvr>
                                      <p:tavLst>
                                        <p:tav fmla="" tm="0">
                                          <p:val>
                                            <p:strVal val="#ppt_x"/>
                                          </p:val>
                                        </p:tav>
                                        <p:tav fmla="" tm="100000">
                                          <p:val>
                                            <p:strVal val="#ppt_x+1"/>
                                          </p:val>
                                        </p:tav>
                                      </p:tavLst>
                                    </p:anim>
                                    <p:set>
                                      <p:cBhvr>
                                        <p:cTn dur="1" fill="hold">
                                          <p:stCondLst>
                                            <p:cond delay="0"/>
                                          </p:stCondLst>
                                        </p:cTn>
                                        <p:tgtEl>
                                          <p:spTgt spid="336"/>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300"/>
                                        <p:tgtEl>
                                          <p:spTgt spid="333"/>
                                        </p:tgtEl>
                                        <p:attrNameLst>
                                          <p:attrName>ppt_x</p:attrName>
                                        </p:attrNameLst>
                                      </p:cBhvr>
                                      <p:tavLst>
                                        <p:tav fmla="" tm="0">
                                          <p:val>
                                            <p:strVal val="#ppt_x"/>
                                          </p:val>
                                        </p:tav>
                                        <p:tav fmla="" tm="100000">
                                          <p:val>
                                            <p:strVal val="#ppt_x+1"/>
                                          </p:val>
                                        </p:tav>
                                      </p:tavLst>
                                    </p:anim>
                                    <p:set>
                                      <p:cBhvr>
                                        <p:cTn dur="1" fill="hold">
                                          <p:stCondLst>
                                            <p:cond delay="1300"/>
                                          </p:stCondLst>
                                        </p:cTn>
                                        <p:tgtEl>
                                          <p:spTgt spid="333"/>
                                        </p:tgtEl>
                                        <p:attrNameLst>
                                          <p:attrName>style.visibility</p:attrName>
                                        </p:attrNameLst>
                                      </p:cBhvr>
                                      <p:to>
                                        <p:strVal val="hidden"/>
                                      </p:to>
                                    </p:set>
                                  </p:childTnLst>
                                </p:cTn>
                              </p:par>
                            </p:childTnLst>
                          </p:cTn>
                        </p:par>
                        <p:par>
                          <p:cTn fill="hold">
                            <p:stCondLst>
                              <p:cond delay="2400"/>
                            </p:stCondLst>
                            <p:childTnLst>
                              <p:par>
                                <p:cTn fill="hold" nodeType="after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3"/>
          <p:cNvSpPr txBox="1"/>
          <p:nvPr>
            <p:ph type="title"/>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4400"/>
              <a:buFont typeface="Calibri"/>
              <a:buNone/>
            </a:pPr>
            <a:r>
              <a:rPr lang="en-SG"/>
              <a:t>Introduction</a:t>
            </a:r>
            <a:endParaRPr/>
          </a:p>
        </p:txBody>
      </p:sp>
      <p:sp>
        <p:nvSpPr>
          <p:cNvPr id="108" name="Google Shape;108;p3"/>
          <p:cNvSpPr txBox="1"/>
          <p:nvPr>
            <p:ph idx="1" type="body"/>
          </p:nvPr>
        </p:nvSpPr>
        <p:spPr>
          <a:xfrm>
            <a:off x="988987" y="1471608"/>
            <a:ext cx="7416900" cy="26973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3F3F3F"/>
              </a:buClr>
              <a:buSzPts val="2800"/>
              <a:buChar char="•"/>
            </a:pPr>
            <a:r>
              <a:rPr b="1" lang="en-SG" sz="2800"/>
              <a:t>Agenda</a:t>
            </a:r>
            <a:endParaRPr/>
          </a:p>
          <a:p>
            <a:pPr indent="-228600" lvl="2" marL="1143000" rtl="0" algn="l">
              <a:lnSpc>
                <a:spcPct val="90000"/>
              </a:lnSpc>
              <a:spcBef>
                <a:spcPts val="480"/>
              </a:spcBef>
              <a:spcAft>
                <a:spcPts val="0"/>
              </a:spcAft>
              <a:buClr>
                <a:srgbClr val="3F3F3F"/>
              </a:buClr>
              <a:buSzPts val="2400"/>
              <a:buChar char="•"/>
            </a:pPr>
            <a:r>
              <a:rPr b="1" lang="en-SG"/>
              <a:t>Problem Statement</a:t>
            </a:r>
            <a:endParaRPr/>
          </a:p>
          <a:p>
            <a:pPr indent="-228600" lvl="2" marL="1143000" rtl="0" algn="l">
              <a:lnSpc>
                <a:spcPct val="90000"/>
              </a:lnSpc>
              <a:spcBef>
                <a:spcPts val="480"/>
              </a:spcBef>
              <a:spcAft>
                <a:spcPts val="0"/>
              </a:spcAft>
              <a:buClr>
                <a:srgbClr val="3F3F3F"/>
              </a:buClr>
              <a:buSzPts val="2400"/>
              <a:buChar char="•"/>
            </a:pPr>
            <a:r>
              <a:rPr b="1" lang="en-SG"/>
              <a:t>Data and constraints </a:t>
            </a:r>
            <a:endParaRPr/>
          </a:p>
          <a:p>
            <a:pPr indent="-228600" lvl="2" marL="1143000" rtl="0" algn="l">
              <a:lnSpc>
                <a:spcPct val="90000"/>
              </a:lnSpc>
              <a:spcBef>
                <a:spcPts val="480"/>
              </a:spcBef>
              <a:spcAft>
                <a:spcPts val="0"/>
              </a:spcAft>
              <a:buClr>
                <a:srgbClr val="3F3F3F"/>
              </a:buClr>
              <a:buSzPts val="2400"/>
              <a:buChar char="•"/>
            </a:pPr>
            <a:r>
              <a:rPr b="1" lang="en-SG"/>
              <a:t>Modelling , Prediction and Results</a:t>
            </a:r>
            <a:endParaRPr/>
          </a:p>
          <a:p>
            <a:pPr indent="-228600" lvl="2" marL="1143000" rtl="0" algn="l">
              <a:lnSpc>
                <a:spcPct val="90000"/>
              </a:lnSpc>
              <a:spcBef>
                <a:spcPts val="480"/>
              </a:spcBef>
              <a:spcAft>
                <a:spcPts val="0"/>
              </a:spcAft>
              <a:buClr>
                <a:srgbClr val="3F3F3F"/>
              </a:buClr>
              <a:buSzPts val="2400"/>
              <a:buChar char="•"/>
            </a:pPr>
            <a:r>
              <a:rPr b="1" lang="en-SG"/>
              <a:t>Cost Benefit Analysis</a:t>
            </a:r>
            <a:endParaRPr/>
          </a:p>
          <a:p>
            <a:pPr indent="-228600" lvl="2" marL="1143000" rtl="0" algn="l">
              <a:lnSpc>
                <a:spcPct val="90000"/>
              </a:lnSpc>
              <a:spcBef>
                <a:spcPts val="480"/>
              </a:spcBef>
              <a:spcAft>
                <a:spcPts val="0"/>
              </a:spcAft>
              <a:buClr>
                <a:srgbClr val="3F3F3F"/>
              </a:buClr>
              <a:buSzPts val="2400"/>
              <a:buChar char="•"/>
            </a:pPr>
            <a:r>
              <a:rPr b="1" lang="en-SG"/>
              <a:t>Conclusions and Recommendations</a:t>
            </a:r>
            <a:endParaRPr/>
          </a:p>
        </p:txBody>
      </p:sp>
      <p:sp>
        <p:nvSpPr>
          <p:cNvPr id="109" name="Google Shape;109;p3"/>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4"/>
          <p:cNvPicPr preferRelativeResize="0"/>
          <p:nvPr/>
        </p:nvPicPr>
        <p:blipFill rotWithShape="1">
          <a:blip r:embed="rId3">
            <a:alphaModFix/>
          </a:blip>
          <a:srcRect b="0" l="0" r="0" t="0"/>
          <a:stretch/>
        </p:blipFill>
        <p:spPr>
          <a:xfrm>
            <a:off x="7761793" y="530196"/>
            <a:ext cx="1037237" cy="1037237"/>
          </a:xfrm>
          <a:prstGeom prst="rect">
            <a:avLst/>
          </a:prstGeom>
          <a:noFill/>
          <a:ln>
            <a:noFill/>
          </a:ln>
        </p:spPr>
      </p:pic>
      <p:sp>
        <p:nvSpPr>
          <p:cNvPr id="115" name="Google Shape;115;p4"/>
          <p:cNvSpPr txBox="1"/>
          <p:nvPr>
            <p:ph type="title"/>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4400"/>
              <a:buFont typeface="Calibri"/>
              <a:buNone/>
            </a:pPr>
            <a:r>
              <a:rPr lang="en-SG"/>
              <a:t>Problem Statement</a:t>
            </a:r>
            <a:endParaRPr/>
          </a:p>
        </p:txBody>
      </p:sp>
      <p:sp>
        <p:nvSpPr>
          <p:cNvPr id="116" name="Google Shape;116;p4"/>
          <p:cNvSpPr txBox="1"/>
          <p:nvPr>
            <p:ph idx="1" type="body"/>
          </p:nvPr>
        </p:nvSpPr>
        <p:spPr>
          <a:xfrm>
            <a:off x="683568" y="1268760"/>
            <a:ext cx="7236805" cy="185631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2400"/>
              <a:buChar char="•"/>
            </a:pPr>
            <a:r>
              <a:rPr b="1" lang="en-SG" sz="2400"/>
              <a:t>To predict mosquito hotspots in Chicago using our models.</a:t>
            </a:r>
            <a:endParaRPr/>
          </a:p>
          <a:p>
            <a:pPr indent="-342900" lvl="0" marL="342900" rtl="0" algn="l">
              <a:spcBef>
                <a:spcPts val="480"/>
              </a:spcBef>
              <a:spcAft>
                <a:spcPts val="0"/>
              </a:spcAft>
              <a:buClr>
                <a:srgbClr val="3F3F3F"/>
              </a:buClr>
              <a:buSzPts val="2400"/>
              <a:buChar char="•"/>
            </a:pPr>
            <a:r>
              <a:rPr b="1" lang="en-SG" sz="2400"/>
              <a:t>Propose solutions to stop and prevent these hotspots from breeding mosquitoes </a:t>
            </a:r>
            <a:endParaRPr/>
          </a:p>
          <a:p>
            <a:pPr indent="0" lvl="0" marL="0" rtl="0" algn="l">
              <a:spcBef>
                <a:spcPts val="400"/>
              </a:spcBef>
              <a:spcAft>
                <a:spcPts val="0"/>
              </a:spcAft>
              <a:buClr>
                <a:srgbClr val="3F3F3F"/>
              </a:buClr>
              <a:buSzPts val="2000"/>
              <a:buNone/>
            </a:pPr>
            <a:r>
              <a:t/>
            </a:r>
            <a:endParaRPr b="1" sz="2000"/>
          </a:p>
        </p:txBody>
      </p:sp>
      <p:sp>
        <p:nvSpPr>
          <p:cNvPr id="117" name="Google Shape;117;p4"/>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8" name="Google Shape;118;p4"/>
          <p:cNvPicPr preferRelativeResize="0"/>
          <p:nvPr/>
        </p:nvPicPr>
        <p:blipFill rotWithShape="1">
          <a:blip r:embed="rId4">
            <a:alphaModFix/>
          </a:blip>
          <a:srcRect b="0" l="0" r="0" t="0"/>
          <a:stretch/>
        </p:blipFill>
        <p:spPr>
          <a:xfrm>
            <a:off x="310969" y="4437112"/>
            <a:ext cx="3303610" cy="18563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5"/>
          <p:cNvPicPr preferRelativeResize="0"/>
          <p:nvPr/>
        </p:nvPicPr>
        <p:blipFill rotWithShape="1">
          <a:blip r:embed="rId3">
            <a:alphaModFix/>
          </a:blip>
          <a:srcRect b="4917" l="0" r="6777" t="11471"/>
          <a:stretch/>
        </p:blipFill>
        <p:spPr>
          <a:xfrm>
            <a:off x="737828" y="1107935"/>
            <a:ext cx="4730345" cy="1241324"/>
          </a:xfrm>
          <a:prstGeom prst="rect">
            <a:avLst/>
          </a:prstGeom>
          <a:noFill/>
          <a:ln>
            <a:noFill/>
          </a:ln>
        </p:spPr>
      </p:pic>
      <p:sp>
        <p:nvSpPr>
          <p:cNvPr id="124" name="Google Shape;124;p5"/>
          <p:cNvSpPr txBox="1"/>
          <p:nvPr>
            <p:ph type="title"/>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4400"/>
              <a:buFont typeface="Calibri"/>
              <a:buNone/>
            </a:pPr>
            <a:r>
              <a:rPr lang="en-SG"/>
              <a:t>Data and constraints</a:t>
            </a:r>
            <a:endParaRPr/>
          </a:p>
        </p:txBody>
      </p:sp>
      <p:sp>
        <p:nvSpPr>
          <p:cNvPr id="125" name="Google Shape;125;p5"/>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6" name="Google Shape;126;p5"/>
          <p:cNvPicPr preferRelativeResize="0"/>
          <p:nvPr/>
        </p:nvPicPr>
        <p:blipFill rotWithShape="1">
          <a:blip r:embed="rId4">
            <a:alphaModFix/>
          </a:blip>
          <a:srcRect b="0" l="0" r="0" t="0"/>
          <a:stretch/>
        </p:blipFill>
        <p:spPr>
          <a:xfrm>
            <a:off x="737828" y="2433386"/>
            <a:ext cx="3051465" cy="3887279"/>
          </a:xfrm>
          <a:prstGeom prst="rect">
            <a:avLst/>
          </a:prstGeom>
          <a:noFill/>
          <a:ln>
            <a:noFill/>
          </a:ln>
        </p:spPr>
      </p:pic>
      <p:pic>
        <p:nvPicPr>
          <p:cNvPr id="127" name="Google Shape;127;p5"/>
          <p:cNvPicPr preferRelativeResize="0"/>
          <p:nvPr/>
        </p:nvPicPr>
        <p:blipFill rotWithShape="1">
          <a:blip r:embed="rId5">
            <a:alphaModFix/>
          </a:blip>
          <a:srcRect b="0" l="0" r="0" t="0"/>
          <a:stretch/>
        </p:blipFill>
        <p:spPr>
          <a:xfrm>
            <a:off x="5652120" y="2370711"/>
            <a:ext cx="3174646" cy="4044200"/>
          </a:xfrm>
          <a:prstGeom prst="rect">
            <a:avLst/>
          </a:prstGeom>
          <a:noFill/>
          <a:ln>
            <a:noFill/>
          </a:ln>
        </p:spPr>
      </p:pic>
      <p:sp>
        <p:nvSpPr>
          <p:cNvPr id="128" name="Google Shape;128;p5"/>
          <p:cNvSpPr txBox="1"/>
          <p:nvPr/>
        </p:nvSpPr>
        <p:spPr>
          <a:xfrm>
            <a:off x="258669" y="746452"/>
            <a:ext cx="7416824" cy="41823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F3F3F"/>
              </a:buClr>
              <a:buSzPts val="2200"/>
              <a:buFont typeface="Arial"/>
              <a:buNone/>
            </a:pPr>
            <a:r>
              <a:rPr b="1" lang="en-SG" sz="2200">
                <a:solidFill>
                  <a:srgbClr val="3F3F3F"/>
                </a:solidFill>
                <a:latin typeface="Calibri"/>
                <a:ea typeface="Calibri"/>
                <a:cs typeface="Calibri"/>
                <a:sym typeface="Calibri"/>
              </a:rPr>
              <a:t>Datasets:</a:t>
            </a:r>
            <a:endParaRPr/>
          </a:p>
        </p:txBody>
      </p:sp>
      <p:sp>
        <p:nvSpPr>
          <p:cNvPr id="129" name="Google Shape;129;p5"/>
          <p:cNvSpPr txBox="1"/>
          <p:nvPr/>
        </p:nvSpPr>
        <p:spPr>
          <a:xfrm>
            <a:off x="2162072" y="2575080"/>
            <a:ext cx="1469000" cy="418234"/>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3F3F3F"/>
              </a:buClr>
              <a:buSzPts val="1190"/>
              <a:buFont typeface="Arial"/>
              <a:buNone/>
            </a:pPr>
            <a:r>
              <a:rPr b="1" lang="en-SG" sz="1190">
                <a:solidFill>
                  <a:srgbClr val="3F3F3F"/>
                </a:solidFill>
                <a:latin typeface="Calibri"/>
                <a:ea typeface="Calibri"/>
                <a:cs typeface="Calibri"/>
                <a:sym typeface="Calibri"/>
              </a:rPr>
              <a:t>Spraying data for year 2011 and 2013</a:t>
            </a:r>
            <a:endParaRPr/>
          </a:p>
        </p:txBody>
      </p:sp>
      <p:sp>
        <p:nvSpPr>
          <p:cNvPr id="130" name="Google Shape;130;p5"/>
          <p:cNvSpPr txBox="1"/>
          <p:nvPr/>
        </p:nvSpPr>
        <p:spPr>
          <a:xfrm>
            <a:off x="4788024" y="5856686"/>
            <a:ext cx="2016224" cy="418234"/>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3F3F3F"/>
              </a:buClr>
              <a:buSzPts val="1330"/>
              <a:buFont typeface="Arial"/>
              <a:buNone/>
            </a:pPr>
            <a:r>
              <a:rPr b="1" lang="en-SG" sz="1330">
                <a:solidFill>
                  <a:srgbClr val="3F3F3F"/>
                </a:solidFill>
                <a:latin typeface="Calibri"/>
                <a:ea typeface="Calibri"/>
                <a:cs typeface="Calibri"/>
                <a:sym typeface="Calibri"/>
              </a:rPr>
              <a:t>Traps collection data from May to Oct, 2007 – 2014</a:t>
            </a:r>
            <a:endParaRPr/>
          </a:p>
        </p:txBody>
      </p:sp>
      <p:sp>
        <p:nvSpPr>
          <p:cNvPr id="131" name="Google Shape;131;p5"/>
          <p:cNvSpPr txBox="1"/>
          <p:nvPr>
            <p:ph idx="1" type="body"/>
          </p:nvPr>
        </p:nvSpPr>
        <p:spPr>
          <a:xfrm>
            <a:off x="5533406" y="1317685"/>
            <a:ext cx="2122979" cy="69584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1400"/>
              <a:buNone/>
            </a:pPr>
            <a:r>
              <a:rPr b="1" lang="en-SG" sz="1400"/>
              <a:t>Weather data from </a:t>
            </a:r>
            <a:endParaRPr/>
          </a:p>
          <a:p>
            <a:pPr indent="0" lvl="0" marL="0" rtl="0" algn="l">
              <a:spcBef>
                <a:spcPts val="280"/>
              </a:spcBef>
              <a:spcAft>
                <a:spcPts val="0"/>
              </a:spcAft>
              <a:buClr>
                <a:srgbClr val="3F3F3F"/>
              </a:buClr>
              <a:buSzPts val="1400"/>
              <a:buNone/>
            </a:pPr>
            <a:r>
              <a:rPr b="1" lang="en-SG" sz="1400"/>
              <a:t>May to Oct , 2007 – 2014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6"/>
          <p:cNvSpPr txBox="1"/>
          <p:nvPr>
            <p:ph type="title"/>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4400"/>
              <a:buFont typeface="Calibri"/>
              <a:buNone/>
            </a:pPr>
            <a:r>
              <a:rPr lang="en-SG"/>
              <a:t>Data and constraints</a:t>
            </a:r>
            <a:endParaRPr/>
          </a:p>
        </p:txBody>
      </p:sp>
      <p:sp>
        <p:nvSpPr>
          <p:cNvPr id="137" name="Google Shape;137;p6"/>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8" name="Google Shape;138;p6"/>
          <p:cNvPicPr preferRelativeResize="0"/>
          <p:nvPr/>
        </p:nvPicPr>
        <p:blipFill rotWithShape="1">
          <a:blip r:embed="rId3">
            <a:alphaModFix/>
          </a:blip>
          <a:srcRect b="0" l="0" r="0" t="0"/>
          <a:stretch/>
        </p:blipFill>
        <p:spPr>
          <a:xfrm>
            <a:off x="6234998" y="3238633"/>
            <a:ext cx="2917704" cy="1640146"/>
          </a:xfrm>
          <a:prstGeom prst="rect">
            <a:avLst/>
          </a:prstGeom>
          <a:noFill/>
          <a:ln>
            <a:noFill/>
          </a:ln>
        </p:spPr>
      </p:pic>
      <p:pic>
        <p:nvPicPr>
          <p:cNvPr id="139" name="Google Shape;139;p6"/>
          <p:cNvPicPr preferRelativeResize="0"/>
          <p:nvPr/>
        </p:nvPicPr>
        <p:blipFill rotWithShape="1">
          <a:blip r:embed="rId4">
            <a:alphaModFix/>
          </a:blip>
          <a:srcRect b="0" l="0" r="0" t="0"/>
          <a:stretch/>
        </p:blipFill>
        <p:spPr>
          <a:xfrm>
            <a:off x="6236886" y="4883409"/>
            <a:ext cx="2915816" cy="1640146"/>
          </a:xfrm>
          <a:prstGeom prst="rect">
            <a:avLst/>
          </a:prstGeom>
          <a:noFill/>
          <a:ln>
            <a:noFill/>
          </a:ln>
        </p:spPr>
      </p:pic>
      <p:pic>
        <p:nvPicPr>
          <p:cNvPr id="140" name="Google Shape;140;p6"/>
          <p:cNvPicPr preferRelativeResize="0"/>
          <p:nvPr/>
        </p:nvPicPr>
        <p:blipFill rotWithShape="1">
          <a:blip r:embed="rId5">
            <a:alphaModFix/>
          </a:blip>
          <a:srcRect b="0" l="0" r="0" t="0"/>
          <a:stretch/>
        </p:blipFill>
        <p:spPr>
          <a:xfrm>
            <a:off x="6234999" y="1592794"/>
            <a:ext cx="2917704" cy="1641209"/>
          </a:xfrm>
          <a:prstGeom prst="rect">
            <a:avLst/>
          </a:prstGeom>
          <a:noFill/>
          <a:ln>
            <a:noFill/>
          </a:ln>
        </p:spPr>
      </p:pic>
      <p:sp>
        <p:nvSpPr>
          <p:cNvPr id="141" name="Google Shape;141;p6"/>
          <p:cNvSpPr txBox="1"/>
          <p:nvPr/>
        </p:nvSpPr>
        <p:spPr>
          <a:xfrm>
            <a:off x="402650" y="1212775"/>
            <a:ext cx="5544600" cy="25293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F3F3F"/>
              </a:buClr>
              <a:buSzPts val="2000"/>
              <a:buFont typeface="Arial"/>
              <a:buNone/>
            </a:pPr>
            <a:r>
              <a:rPr b="1" lang="en-SG" sz="2000">
                <a:solidFill>
                  <a:srgbClr val="3F3F3F"/>
                </a:solidFill>
                <a:latin typeface="Calibri"/>
                <a:ea typeface="Calibri"/>
                <a:cs typeface="Calibri"/>
                <a:sym typeface="Calibri"/>
              </a:rPr>
              <a:t>Constraints:</a:t>
            </a:r>
            <a:endParaRPr/>
          </a:p>
          <a:p>
            <a:pPr indent="-342900" lvl="0" marL="342900" marR="0" rtl="0" algn="l">
              <a:lnSpc>
                <a:spcPct val="90000"/>
              </a:lnSpc>
              <a:spcBef>
                <a:spcPts val="360"/>
              </a:spcBef>
              <a:spcAft>
                <a:spcPts val="0"/>
              </a:spcAft>
              <a:buClr>
                <a:srgbClr val="3F3F3F"/>
              </a:buClr>
              <a:buSzPts val="1800"/>
              <a:buFont typeface="Arial"/>
              <a:buChar char="•"/>
            </a:pPr>
            <a:r>
              <a:rPr b="1" lang="en-SG" sz="1800">
                <a:solidFill>
                  <a:srgbClr val="3F3F3F"/>
                </a:solidFill>
                <a:latin typeface="Calibri"/>
                <a:ea typeface="Calibri"/>
                <a:cs typeface="Calibri"/>
                <a:sym typeface="Calibri"/>
              </a:rPr>
              <a:t>Based on this spray data alone, we have no information where spraying were done in 2012 and 2014</a:t>
            </a:r>
            <a:endParaRPr/>
          </a:p>
          <a:p>
            <a:pPr indent="-342900" lvl="0" marL="342900" marR="0" rtl="0" algn="l">
              <a:lnSpc>
                <a:spcPct val="90000"/>
              </a:lnSpc>
              <a:spcBef>
                <a:spcPts val="360"/>
              </a:spcBef>
              <a:spcAft>
                <a:spcPts val="0"/>
              </a:spcAft>
              <a:buClr>
                <a:srgbClr val="3F3F3F"/>
              </a:buClr>
              <a:buSzPts val="1800"/>
              <a:buFont typeface="Arial"/>
              <a:buChar char="•"/>
            </a:pPr>
            <a:r>
              <a:rPr b="1" lang="en-SG" sz="1800">
                <a:solidFill>
                  <a:srgbClr val="3F3F3F"/>
                </a:solidFill>
                <a:latin typeface="Calibri"/>
                <a:ea typeface="Calibri"/>
                <a:cs typeface="Calibri"/>
                <a:sym typeface="Calibri"/>
              </a:rPr>
              <a:t>Absence of population density, urban / rural area, infection rates, infected population</a:t>
            </a:r>
            <a:endParaRPr/>
          </a:p>
          <a:p>
            <a:pPr indent="-342900" lvl="0" marL="342900" marR="0" rtl="0" algn="l">
              <a:lnSpc>
                <a:spcPct val="90000"/>
              </a:lnSpc>
              <a:spcBef>
                <a:spcPts val="360"/>
              </a:spcBef>
              <a:spcAft>
                <a:spcPts val="0"/>
              </a:spcAft>
              <a:buClr>
                <a:srgbClr val="3F3F3F"/>
              </a:buClr>
              <a:buSzPts val="1800"/>
              <a:buFont typeface="Arial"/>
              <a:buChar char="•"/>
            </a:pPr>
            <a:r>
              <a:rPr b="1" lang="en-SG" sz="1800">
                <a:solidFill>
                  <a:srgbClr val="3F3F3F"/>
                </a:solidFill>
                <a:latin typeface="Calibri"/>
                <a:ea typeface="Calibri"/>
                <a:cs typeface="Calibri"/>
                <a:sym typeface="Calibri"/>
              </a:rPr>
              <a:t>There is no clear link between spraying data &amp; the event of WNV case present in the sprayed locations.</a:t>
            </a:r>
            <a:endParaRPr/>
          </a:p>
          <a:p>
            <a:pPr indent="-228600" lvl="0" marL="342900" marR="0" rtl="0" algn="l">
              <a:lnSpc>
                <a:spcPct val="90000"/>
              </a:lnSpc>
              <a:spcBef>
                <a:spcPts val="360"/>
              </a:spcBef>
              <a:spcAft>
                <a:spcPts val="0"/>
              </a:spcAft>
              <a:buClr>
                <a:srgbClr val="3F3F3F"/>
              </a:buClr>
              <a:buSzPts val="1800"/>
              <a:buFont typeface="Arial"/>
              <a:buNone/>
            </a:pPr>
            <a:r>
              <a:t/>
            </a:r>
            <a:endParaRPr b="1" sz="1800">
              <a:solidFill>
                <a:srgbClr val="3F3F3F"/>
              </a:solidFill>
              <a:latin typeface="Calibri"/>
              <a:ea typeface="Calibri"/>
              <a:cs typeface="Calibri"/>
              <a:sym typeface="Calibri"/>
            </a:endParaRPr>
          </a:p>
          <a:p>
            <a:pPr indent="-228600" lvl="0" marL="342900" marR="0" rtl="0" algn="l">
              <a:lnSpc>
                <a:spcPct val="90000"/>
              </a:lnSpc>
              <a:spcBef>
                <a:spcPts val="360"/>
              </a:spcBef>
              <a:spcAft>
                <a:spcPts val="0"/>
              </a:spcAft>
              <a:buClr>
                <a:srgbClr val="3F3F3F"/>
              </a:buClr>
              <a:buSzPts val="1800"/>
              <a:buFont typeface="Arial"/>
              <a:buNone/>
            </a:pPr>
            <a:r>
              <a:t/>
            </a:r>
            <a:endParaRPr b="1" sz="1800">
              <a:solidFill>
                <a:srgbClr val="3F3F3F"/>
              </a:solidFill>
              <a:latin typeface="Calibri"/>
              <a:ea typeface="Calibri"/>
              <a:cs typeface="Calibri"/>
              <a:sym typeface="Calibri"/>
            </a:endParaRPr>
          </a:p>
        </p:txBody>
      </p:sp>
      <p:pic>
        <p:nvPicPr>
          <p:cNvPr id="142" name="Google Shape;142;p6"/>
          <p:cNvPicPr preferRelativeResize="0"/>
          <p:nvPr/>
        </p:nvPicPr>
        <p:blipFill rotWithShape="1">
          <a:blip r:embed="rId6">
            <a:alphaModFix/>
          </a:blip>
          <a:srcRect b="0" l="0" r="0" t="0"/>
          <a:stretch/>
        </p:blipFill>
        <p:spPr>
          <a:xfrm>
            <a:off x="64475" y="3783681"/>
            <a:ext cx="2298125" cy="2693704"/>
          </a:xfrm>
          <a:prstGeom prst="rect">
            <a:avLst/>
          </a:prstGeom>
          <a:noFill/>
          <a:ln>
            <a:noFill/>
          </a:ln>
        </p:spPr>
      </p:pic>
      <p:pic>
        <p:nvPicPr>
          <p:cNvPr id="143" name="Google Shape;143;p6"/>
          <p:cNvPicPr preferRelativeResize="0"/>
          <p:nvPr/>
        </p:nvPicPr>
        <p:blipFill rotWithShape="1">
          <a:blip r:embed="rId7">
            <a:alphaModFix/>
          </a:blip>
          <a:srcRect b="0" l="0" r="0" t="0"/>
          <a:stretch/>
        </p:blipFill>
        <p:spPr>
          <a:xfrm>
            <a:off x="3366888" y="3898686"/>
            <a:ext cx="2410224" cy="1402312"/>
          </a:xfrm>
          <a:prstGeom prst="rect">
            <a:avLst/>
          </a:prstGeom>
          <a:noFill/>
          <a:ln>
            <a:noFill/>
          </a:ln>
        </p:spPr>
      </p:pic>
      <p:pic>
        <p:nvPicPr>
          <p:cNvPr id="144" name="Google Shape;144;p6"/>
          <p:cNvPicPr preferRelativeResize="0"/>
          <p:nvPr/>
        </p:nvPicPr>
        <p:blipFill rotWithShape="1">
          <a:blip r:embed="rId8">
            <a:alphaModFix/>
          </a:blip>
          <a:srcRect b="0" l="0" r="0" t="0"/>
          <a:stretch/>
        </p:blipFill>
        <p:spPr>
          <a:xfrm>
            <a:off x="3356065" y="5301208"/>
            <a:ext cx="2431871" cy="12159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0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000"/>
                                        <p:tgtEl>
                                          <p:spTgt spid="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animEffect filter="fade" transition="in">
                                      <p:cBhvr>
                                        <p:cTn dur="1000"/>
                                        <p:tgtEl>
                                          <p:spTgt spid="1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animEffect filter="fade" transition="in">
                                      <p:cBhvr>
                                        <p:cTn dur="1000"/>
                                        <p:tgtEl>
                                          <p:spTgt spid="1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animEffect filter="fade" transition="in">
                                      <p:cBhvr>
                                        <p:cTn dur="1000"/>
                                        <p:tgtEl>
                                          <p:spTgt spid="1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5" st="5"/>
                                            </p:txEl>
                                          </p:spTgt>
                                        </p:tgtEl>
                                        <p:attrNameLst>
                                          <p:attrName>style.visibility</p:attrName>
                                        </p:attrNameLst>
                                      </p:cBhvr>
                                      <p:to>
                                        <p:strVal val="visible"/>
                                      </p:to>
                                    </p:set>
                                    <p:animEffect filter="fade" transition="in">
                                      <p:cBhvr>
                                        <p:cTn dur="1000"/>
                                        <p:tgtEl>
                                          <p:spTgt spid="14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7"/>
          <p:cNvSpPr txBox="1"/>
          <p:nvPr>
            <p:ph type="title"/>
          </p:nvPr>
        </p:nvSpPr>
        <p:spPr>
          <a:xfrm>
            <a:off x="1818288" y="-116953"/>
            <a:ext cx="5867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4400"/>
              <a:buFont typeface="Calibri"/>
              <a:buNone/>
            </a:pPr>
            <a:r>
              <a:rPr lang="en-SG"/>
              <a:t>Modelling</a:t>
            </a:r>
            <a:endParaRPr/>
          </a:p>
        </p:txBody>
      </p:sp>
      <p:sp>
        <p:nvSpPr>
          <p:cNvPr id="150" name="Google Shape;150;p7"/>
          <p:cNvSpPr txBox="1"/>
          <p:nvPr>
            <p:ph idx="1" type="body"/>
          </p:nvPr>
        </p:nvSpPr>
        <p:spPr>
          <a:xfrm>
            <a:off x="310967" y="770850"/>
            <a:ext cx="4146300" cy="1539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1757"/>
              <a:buNone/>
            </a:pPr>
            <a:r>
              <a:rPr b="1" lang="en-SG" sz="1757"/>
              <a:t>Weather:</a:t>
            </a:r>
            <a:endParaRPr/>
          </a:p>
          <a:p>
            <a:pPr indent="-342900" lvl="0" marL="342900" rtl="0" algn="l">
              <a:spcBef>
                <a:spcPts val="314"/>
              </a:spcBef>
              <a:spcAft>
                <a:spcPts val="0"/>
              </a:spcAft>
              <a:buClr>
                <a:srgbClr val="3F3F3F"/>
              </a:buClr>
              <a:buSzPts val="1572"/>
              <a:buChar char="•"/>
            </a:pPr>
            <a:r>
              <a:rPr b="1" lang="en-SG" sz="1572"/>
              <a:t>New features: weeks, daylight, </a:t>
            </a:r>
            <a:endParaRPr/>
          </a:p>
          <a:p>
            <a:pPr indent="-342900" lvl="0" marL="342900" rtl="0" algn="l">
              <a:spcBef>
                <a:spcPts val="314"/>
              </a:spcBef>
              <a:spcAft>
                <a:spcPts val="0"/>
              </a:spcAft>
              <a:buClr>
                <a:srgbClr val="3F3F3F"/>
              </a:buClr>
              <a:buSzPts val="1572"/>
              <a:buChar char="•"/>
            </a:pPr>
            <a:r>
              <a:rPr b="1" lang="en-SG" sz="1572"/>
              <a:t>Using Principal Component Analysis (PCA) for temperature features and also others</a:t>
            </a:r>
            <a:endParaRPr/>
          </a:p>
          <a:p>
            <a:pPr indent="-342900" lvl="0" marL="342900" rtl="0" algn="l">
              <a:spcBef>
                <a:spcPts val="314"/>
              </a:spcBef>
              <a:spcAft>
                <a:spcPts val="0"/>
              </a:spcAft>
              <a:buClr>
                <a:srgbClr val="3F3F3F"/>
              </a:buClr>
              <a:buSzPts val="1572"/>
              <a:buChar char="•"/>
            </a:pPr>
            <a:r>
              <a:rPr b="1" lang="en-SG" sz="1572"/>
              <a:t>Hot-coded Weather codes</a:t>
            </a:r>
            <a:endParaRPr b="1" sz="1572"/>
          </a:p>
          <a:p>
            <a:pPr indent="-243078" lvl="0" marL="342900" rtl="0" algn="l">
              <a:spcBef>
                <a:spcPts val="314"/>
              </a:spcBef>
              <a:spcAft>
                <a:spcPts val="0"/>
              </a:spcAft>
              <a:buClr>
                <a:srgbClr val="3F3F3F"/>
              </a:buClr>
              <a:buSzPts val="1572"/>
              <a:buNone/>
            </a:pPr>
            <a:r>
              <a:t/>
            </a:r>
            <a:endParaRPr b="1" sz="1572"/>
          </a:p>
        </p:txBody>
      </p:sp>
      <p:sp>
        <p:nvSpPr>
          <p:cNvPr id="151" name="Google Shape;151;p7"/>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2" name="Google Shape;152;p7"/>
          <p:cNvPicPr preferRelativeResize="0"/>
          <p:nvPr/>
        </p:nvPicPr>
        <p:blipFill rotWithShape="1">
          <a:blip r:embed="rId3">
            <a:alphaModFix/>
          </a:blip>
          <a:srcRect b="0" l="0" r="0" t="0"/>
          <a:stretch/>
        </p:blipFill>
        <p:spPr>
          <a:xfrm>
            <a:off x="5128416" y="2309859"/>
            <a:ext cx="4015584" cy="4136688"/>
          </a:xfrm>
          <a:prstGeom prst="rect">
            <a:avLst/>
          </a:prstGeom>
          <a:noFill/>
          <a:ln>
            <a:noFill/>
          </a:ln>
        </p:spPr>
      </p:pic>
      <p:sp>
        <p:nvSpPr>
          <p:cNvPr id="153" name="Google Shape;153;p7"/>
          <p:cNvSpPr/>
          <p:nvPr/>
        </p:nvSpPr>
        <p:spPr>
          <a:xfrm>
            <a:off x="5927505" y="2897539"/>
            <a:ext cx="1491705" cy="1728688"/>
          </a:xfrm>
          <a:prstGeom prst="roundRect">
            <a:avLst>
              <a:gd fmla="val 16667" name="adj"/>
            </a:avLst>
          </a:prstGeom>
          <a:noFill/>
          <a:ln cap="flat" cmpd="sng" w="444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7"/>
          <p:cNvSpPr/>
          <p:nvPr/>
        </p:nvSpPr>
        <p:spPr>
          <a:xfrm>
            <a:off x="7524328" y="4695229"/>
            <a:ext cx="881457" cy="1140820"/>
          </a:xfrm>
          <a:prstGeom prst="roundRect">
            <a:avLst>
              <a:gd fmla="val 16667" name="adj"/>
            </a:avLst>
          </a:prstGeom>
          <a:noFill/>
          <a:ln cap="flat" cmpd="sng" w="444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5" name="Google Shape;155;p7"/>
          <p:cNvPicPr preferRelativeResize="0"/>
          <p:nvPr/>
        </p:nvPicPr>
        <p:blipFill rotWithShape="1">
          <a:blip r:embed="rId4">
            <a:alphaModFix/>
          </a:blip>
          <a:srcRect b="4917" l="0" r="6777" t="11471"/>
          <a:stretch/>
        </p:blipFill>
        <p:spPr>
          <a:xfrm>
            <a:off x="5214667" y="1090963"/>
            <a:ext cx="3843082" cy="1008491"/>
          </a:xfrm>
          <a:prstGeom prst="rect">
            <a:avLst/>
          </a:prstGeom>
          <a:noFill/>
          <a:ln>
            <a:noFill/>
          </a:ln>
        </p:spPr>
      </p:pic>
      <p:sp>
        <p:nvSpPr>
          <p:cNvPr id="156" name="Google Shape;156;p7"/>
          <p:cNvSpPr txBox="1"/>
          <p:nvPr/>
        </p:nvSpPr>
        <p:spPr>
          <a:xfrm>
            <a:off x="6751601" y="6262567"/>
            <a:ext cx="2392500" cy="4686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3F3F3F"/>
              </a:buClr>
              <a:buSzPts val="1100"/>
              <a:buFont typeface="Arial"/>
              <a:buNone/>
            </a:pPr>
            <a:r>
              <a:rPr b="1" lang="en-SG" sz="1100">
                <a:solidFill>
                  <a:srgbClr val="3F3F3F"/>
                </a:solidFill>
                <a:latin typeface="Calibri"/>
                <a:ea typeface="Calibri"/>
                <a:cs typeface="Calibri"/>
                <a:sym typeface="Calibri"/>
              </a:rPr>
              <a:t>Principal Component Analysis (PCA) for temperature features and others</a:t>
            </a:r>
            <a:endParaRPr b="1" sz="1100" u="sng">
              <a:solidFill>
                <a:srgbClr val="3F3F3F"/>
              </a:solidFill>
              <a:latin typeface="Calibri"/>
              <a:ea typeface="Calibri"/>
              <a:cs typeface="Calibri"/>
              <a:sym typeface="Calibri"/>
              <a:hlinkClick r:id="rId5"/>
            </a:endParaRPr>
          </a:p>
        </p:txBody>
      </p:sp>
      <p:sp>
        <p:nvSpPr>
          <p:cNvPr id="157" name="Google Shape;157;p7"/>
          <p:cNvSpPr/>
          <p:nvPr/>
        </p:nvSpPr>
        <p:spPr>
          <a:xfrm>
            <a:off x="7572736" y="2063638"/>
            <a:ext cx="157126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000">
                <a:solidFill>
                  <a:schemeClr val="dk1"/>
                </a:solidFill>
                <a:latin typeface="Calibri"/>
                <a:ea typeface="Calibri"/>
                <a:cs typeface="Calibri"/>
                <a:sym typeface="Calibri"/>
              </a:rPr>
              <a:t>Hot-coded Weather codes</a:t>
            </a:r>
            <a:endParaRPr b="1" sz="1000" u="sng">
              <a:solidFill>
                <a:schemeClr val="dk1"/>
              </a:solidFill>
              <a:latin typeface="Calibri"/>
              <a:ea typeface="Calibri"/>
              <a:cs typeface="Calibri"/>
              <a:sym typeface="Calibri"/>
              <a:hlinkClick r:id="rId6"/>
            </a:endParaRPr>
          </a:p>
        </p:txBody>
      </p:sp>
      <p:sp>
        <p:nvSpPr>
          <p:cNvPr id="158" name="Google Shape;158;p7"/>
          <p:cNvSpPr txBox="1"/>
          <p:nvPr/>
        </p:nvSpPr>
        <p:spPr>
          <a:xfrm>
            <a:off x="272550" y="2309848"/>
            <a:ext cx="4077600" cy="6603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3F3F3F"/>
              </a:buClr>
              <a:buSzPts val="1800"/>
              <a:buFont typeface="Arial"/>
              <a:buNone/>
            </a:pPr>
            <a:r>
              <a:rPr b="1" lang="en-SG" sz="1800">
                <a:solidFill>
                  <a:srgbClr val="3F3F3F"/>
                </a:solidFill>
                <a:latin typeface="Calibri"/>
                <a:ea typeface="Calibri"/>
                <a:cs typeface="Calibri"/>
                <a:sym typeface="Calibri"/>
              </a:rPr>
              <a:t>Traps collection data:</a:t>
            </a:r>
            <a:endParaRPr/>
          </a:p>
          <a:p>
            <a:pPr indent="-342900" lvl="0" marL="342900" marR="0" rtl="0" algn="l">
              <a:spcBef>
                <a:spcPts val="320"/>
              </a:spcBef>
              <a:spcAft>
                <a:spcPts val="0"/>
              </a:spcAft>
              <a:buClr>
                <a:srgbClr val="3F3F3F"/>
              </a:buClr>
              <a:buSzPts val="1600"/>
              <a:buFont typeface="Arial"/>
              <a:buChar char="•"/>
            </a:pPr>
            <a:r>
              <a:rPr b="1" lang="en-SG" sz="1600">
                <a:solidFill>
                  <a:srgbClr val="3F3F3F"/>
                </a:solidFill>
                <a:latin typeface="Calibri"/>
                <a:ea typeface="Calibri"/>
                <a:cs typeface="Calibri"/>
                <a:sym typeface="Calibri"/>
              </a:rPr>
              <a:t>Hot-coded species of mosquitoes </a:t>
            </a:r>
            <a:endParaRPr b="1" sz="1600">
              <a:solidFill>
                <a:srgbClr val="3F3F3F"/>
              </a:solidFill>
              <a:latin typeface="Calibri"/>
              <a:ea typeface="Calibri"/>
              <a:cs typeface="Calibri"/>
              <a:sym typeface="Calibri"/>
            </a:endParaRPr>
          </a:p>
          <a:p>
            <a:pPr indent="-234950" lvl="0" marL="342900" marR="0" rtl="0" algn="l">
              <a:spcBef>
                <a:spcPts val="340"/>
              </a:spcBef>
              <a:spcAft>
                <a:spcPts val="0"/>
              </a:spcAft>
              <a:buClr>
                <a:srgbClr val="3F3F3F"/>
              </a:buClr>
              <a:buSzPts val="1700"/>
              <a:buFont typeface="Arial"/>
              <a:buNone/>
            </a:pPr>
            <a:r>
              <a:t/>
            </a:r>
            <a:endParaRPr b="1" sz="1700">
              <a:solidFill>
                <a:srgbClr val="3F3F3F"/>
              </a:solidFill>
              <a:latin typeface="Calibri"/>
              <a:ea typeface="Calibri"/>
              <a:cs typeface="Calibri"/>
              <a:sym typeface="Calibri"/>
            </a:endParaRPr>
          </a:p>
        </p:txBody>
      </p:sp>
      <p:sp>
        <p:nvSpPr>
          <p:cNvPr id="159" name="Google Shape;159;p7"/>
          <p:cNvSpPr txBox="1"/>
          <p:nvPr/>
        </p:nvSpPr>
        <p:spPr>
          <a:xfrm>
            <a:off x="345325" y="3054623"/>
            <a:ext cx="4077600" cy="66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1800"/>
              <a:buFont typeface="Arial"/>
              <a:buNone/>
            </a:pPr>
            <a:r>
              <a:rPr b="1" lang="en-SG" sz="1800">
                <a:solidFill>
                  <a:srgbClr val="3F3F3F"/>
                </a:solidFill>
                <a:latin typeface="Calibri"/>
                <a:ea typeface="Calibri"/>
                <a:cs typeface="Calibri"/>
                <a:sym typeface="Calibri"/>
              </a:rPr>
              <a:t>Overall data:</a:t>
            </a:r>
            <a:endParaRPr/>
          </a:p>
          <a:p>
            <a:pPr indent="-342900" lvl="0" marL="342900" marR="0" rtl="0" algn="l">
              <a:spcBef>
                <a:spcPts val="320"/>
              </a:spcBef>
              <a:spcAft>
                <a:spcPts val="0"/>
              </a:spcAft>
              <a:buClr>
                <a:srgbClr val="3F3F3F"/>
              </a:buClr>
              <a:buSzPts val="1600"/>
              <a:buFont typeface="Arial"/>
              <a:buChar char="•"/>
            </a:pPr>
            <a:r>
              <a:rPr b="1" lang="en-SG" sz="1600">
                <a:solidFill>
                  <a:srgbClr val="3F3F3F"/>
                </a:solidFill>
                <a:latin typeface="Calibri"/>
                <a:ea typeface="Calibri"/>
                <a:cs typeface="Calibri"/>
                <a:sym typeface="Calibri"/>
              </a:rPr>
              <a:t>Oversample on virus occurrence </a:t>
            </a:r>
            <a:endParaRPr b="1" sz="1600">
              <a:solidFill>
                <a:srgbClr val="3F3F3F"/>
              </a:solidFill>
              <a:latin typeface="Calibri"/>
              <a:ea typeface="Calibri"/>
              <a:cs typeface="Calibri"/>
              <a:sym typeface="Calibri"/>
            </a:endParaRPr>
          </a:p>
          <a:p>
            <a:pPr indent="-234950" lvl="0" marL="342900" marR="0" rtl="0" algn="l">
              <a:spcBef>
                <a:spcPts val="340"/>
              </a:spcBef>
              <a:spcAft>
                <a:spcPts val="0"/>
              </a:spcAft>
              <a:buClr>
                <a:srgbClr val="3F3F3F"/>
              </a:buClr>
              <a:buSzPts val="1700"/>
              <a:buFont typeface="Arial"/>
              <a:buNone/>
            </a:pPr>
            <a:r>
              <a:t/>
            </a:r>
            <a:endParaRPr b="1" sz="1700">
              <a:solidFill>
                <a:srgbClr val="3F3F3F"/>
              </a:solidFill>
              <a:latin typeface="Calibri"/>
              <a:ea typeface="Calibri"/>
              <a:cs typeface="Calibri"/>
              <a:sym typeface="Calibri"/>
            </a:endParaRPr>
          </a:p>
        </p:txBody>
      </p:sp>
      <p:pic>
        <p:nvPicPr>
          <p:cNvPr id="160" name="Google Shape;160;p7"/>
          <p:cNvPicPr preferRelativeResize="0"/>
          <p:nvPr/>
        </p:nvPicPr>
        <p:blipFill>
          <a:blip r:embed="rId7">
            <a:alphaModFix/>
          </a:blip>
          <a:stretch>
            <a:fillRect/>
          </a:stretch>
        </p:blipFill>
        <p:spPr>
          <a:xfrm>
            <a:off x="462587" y="3799401"/>
            <a:ext cx="3843076" cy="26542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8"/>
          <p:cNvSpPr/>
          <p:nvPr/>
        </p:nvSpPr>
        <p:spPr>
          <a:xfrm>
            <a:off x="6010275" y="2936901"/>
            <a:ext cx="3026100" cy="3444300"/>
          </a:xfrm>
          <a:prstGeom prst="roundRect">
            <a:avLst>
              <a:gd fmla="val 16667" name="adj"/>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8"/>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8"/>
          <p:cNvSpPr txBox="1"/>
          <p:nvPr/>
        </p:nvSpPr>
        <p:spPr>
          <a:xfrm>
            <a:off x="4713073" y="1231022"/>
            <a:ext cx="3708300" cy="15483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3F3F3F"/>
              </a:buClr>
              <a:buSzPts val="1800"/>
              <a:buFont typeface="Arial"/>
              <a:buNone/>
            </a:pPr>
            <a:r>
              <a:rPr b="1" lang="en-SG" sz="1800">
                <a:solidFill>
                  <a:srgbClr val="3F3F3F"/>
                </a:solidFill>
                <a:latin typeface="Calibri"/>
                <a:ea typeface="Calibri"/>
                <a:cs typeface="Calibri"/>
                <a:sym typeface="Calibri"/>
              </a:rPr>
              <a:t>Traps collection data:</a:t>
            </a:r>
            <a:endParaRPr/>
          </a:p>
          <a:p>
            <a:pPr indent="-342900" lvl="0" marL="342900" marR="0" rtl="0" algn="l">
              <a:spcBef>
                <a:spcPts val="320"/>
              </a:spcBef>
              <a:spcAft>
                <a:spcPts val="0"/>
              </a:spcAft>
              <a:buClr>
                <a:srgbClr val="3F3F3F"/>
              </a:buClr>
              <a:buSzPts val="1600"/>
              <a:buFont typeface="Arial"/>
              <a:buChar char="•"/>
            </a:pPr>
            <a:r>
              <a:rPr b="1" lang="en-SG" sz="1600">
                <a:solidFill>
                  <a:srgbClr val="3F3F3F"/>
                </a:solidFill>
                <a:latin typeface="Calibri"/>
                <a:ea typeface="Calibri"/>
                <a:cs typeface="Calibri"/>
                <a:sym typeface="Calibri"/>
              </a:rPr>
              <a:t>From the dataset, we are able to identify certain hotspots and areas with huge numbers of mosquitoes</a:t>
            </a:r>
            <a:endParaRPr b="1" sz="1600" u="sng">
              <a:solidFill>
                <a:srgbClr val="3F3F3F"/>
              </a:solidFill>
              <a:latin typeface="Calibri"/>
              <a:ea typeface="Calibri"/>
              <a:cs typeface="Calibri"/>
              <a:sym typeface="Calibri"/>
              <a:hlinkClick r:id="rId3"/>
            </a:endParaRPr>
          </a:p>
          <a:p>
            <a:pPr indent="-234950" lvl="0" marL="342900" marR="0" rtl="0" algn="l">
              <a:spcBef>
                <a:spcPts val="340"/>
              </a:spcBef>
              <a:spcAft>
                <a:spcPts val="0"/>
              </a:spcAft>
              <a:buClr>
                <a:srgbClr val="3F3F3F"/>
              </a:buClr>
              <a:buSzPts val="1700"/>
              <a:buFont typeface="Arial"/>
              <a:buNone/>
            </a:pPr>
            <a:r>
              <a:t/>
            </a:r>
            <a:endParaRPr b="1" sz="1700">
              <a:solidFill>
                <a:srgbClr val="3F3F3F"/>
              </a:solidFill>
              <a:latin typeface="Calibri"/>
              <a:ea typeface="Calibri"/>
              <a:cs typeface="Calibri"/>
              <a:sym typeface="Calibri"/>
            </a:endParaRPr>
          </a:p>
        </p:txBody>
      </p:sp>
      <p:sp>
        <p:nvSpPr>
          <p:cNvPr id="168" name="Google Shape;168;p8"/>
          <p:cNvSpPr txBox="1"/>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400"/>
              <a:buFont typeface="Calibri"/>
              <a:buNone/>
            </a:pPr>
            <a:r>
              <a:rPr lang="en-SG" sz="4400">
                <a:solidFill>
                  <a:srgbClr val="3F3F3F"/>
                </a:solidFill>
                <a:latin typeface="Calibri"/>
                <a:ea typeface="Calibri"/>
                <a:cs typeface="Calibri"/>
                <a:sym typeface="Calibri"/>
              </a:rPr>
              <a:t>Modelling</a:t>
            </a:r>
            <a:endParaRPr/>
          </a:p>
        </p:txBody>
      </p:sp>
      <p:pic>
        <p:nvPicPr>
          <p:cNvPr id="169" name="Google Shape;169;p8"/>
          <p:cNvPicPr preferRelativeResize="0"/>
          <p:nvPr/>
        </p:nvPicPr>
        <p:blipFill rotWithShape="1">
          <a:blip r:embed="rId4">
            <a:alphaModFix/>
          </a:blip>
          <a:srcRect b="0" l="0" r="0" t="0"/>
          <a:stretch/>
        </p:blipFill>
        <p:spPr>
          <a:xfrm>
            <a:off x="0" y="908720"/>
            <a:ext cx="4308922" cy="5569828"/>
          </a:xfrm>
          <a:prstGeom prst="rect">
            <a:avLst/>
          </a:prstGeom>
          <a:noFill/>
          <a:ln>
            <a:noFill/>
          </a:ln>
        </p:spPr>
      </p:pic>
      <p:sp>
        <p:nvSpPr>
          <p:cNvPr id="170" name="Google Shape;170;p8"/>
          <p:cNvSpPr txBox="1"/>
          <p:nvPr/>
        </p:nvSpPr>
        <p:spPr>
          <a:xfrm>
            <a:off x="251520" y="1064925"/>
            <a:ext cx="2736304" cy="563738"/>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3F3F3F"/>
              </a:buClr>
              <a:buSzPts val="1330"/>
              <a:buFont typeface="Arial"/>
              <a:buNone/>
            </a:pPr>
            <a:r>
              <a:rPr b="1" lang="en-SG" sz="1330">
                <a:solidFill>
                  <a:srgbClr val="3F3F3F"/>
                </a:solidFill>
                <a:latin typeface="Calibri"/>
                <a:ea typeface="Calibri"/>
                <a:cs typeface="Calibri"/>
                <a:sym typeface="Calibri"/>
              </a:rPr>
              <a:t>Size</a:t>
            </a:r>
            <a:r>
              <a:rPr b="1" lang="en-SG" sz="980">
                <a:solidFill>
                  <a:srgbClr val="3F3F3F"/>
                </a:solidFill>
                <a:latin typeface="Calibri"/>
                <a:ea typeface="Calibri"/>
                <a:cs typeface="Calibri"/>
                <a:sym typeface="Calibri"/>
              </a:rPr>
              <a:t> of circle represents numbers of mosquitos</a:t>
            </a:r>
            <a:endParaRPr/>
          </a:p>
          <a:p>
            <a:pPr indent="0" lvl="0" marL="0" marR="0" rtl="0" algn="l">
              <a:lnSpc>
                <a:spcPct val="80000"/>
              </a:lnSpc>
              <a:spcBef>
                <a:spcPts val="196"/>
              </a:spcBef>
              <a:spcAft>
                <a:spcPts val="0"/>
              </a:spcAft>
              <a:buClr>
                <a:srgbClr val="0070C0"/>
              </a:buClr>
              <a:buSzPts val="980"/>
              <a:buFont typeface="Arial"/>
              <a:buNone/>
            </a:pPr>
            <a:r>
              <a:rPr b="1" lang="en-SG" sz="980">
                <a:solidFill>
                  <a:srgbClr val="0070C0"/>
                </a:solidFill>
                <a:latin typeface="Calibri"/>
                <a:ea typeface="Calibri"/>
                <a:cs typeface="Calibri"/>
                <a:sym typeface="Calibri"/>
              </a:rPr>
              <a:t>Blue: </a:t>
            </a:r>
            <a:r>
              <a:rPr b="1" lang="en-SG" sz="980">
                <a:solidFill>
                  <a:srgbClr val="3F3F3F"/>
                </a:solidFill>
                <a:latin typeface="Calibri"/>
                <a:ea typeface="Calibri"/>
                <a:cs typeface="Calibri"/>
                <a:sym typeface="Calibri"/>
              </a:rPr>
              <a:t>areas with no west nile virus</a:t>
            </a:r>
            <a:endParaRPr/>
          </a:p>
          <a:p>
            <a:pPr indent="0" lvl="0" marL="0" marR="0" rtl="0" algn="l">
              <a:lnSpc>
                <a:spcPct val="80000"/>
              </a:lnSpc>
              <a:spcBef>
                <a:spcPts val="196"/>
              </a:spcBef>
              <a:spcAft>
                <a:spcPts val="0"/>
              </a:spcAft>
              <a:buClr>
                <a:srgbClr val="FF0000"/>
              </a:buClr>
              <a:buSzPts val="980"/>
              <a:buFont typeface="Arial"/>
              <a:buNone/>
            </a:pPr>
            <a:r>
              <a:rPr b="1" lang="en-SG" sz="980">
                <a:solidFill>
                  <a:srgbClr val="FF0000"/>
                </a:solidFill>
                <a:latin typeface="Calibri"/>
                <a:ea typeface="Calibri"/>
                <a:cs typeface="Calibri"/>
                <a:sym typeface="Calibri"/>
              </a:rPr>
              <a:t>Red: </a:t>
            </a:r>
            <a:r>
              <a:rPr b="1" lang="en-SG" sz="980">
                <a:solidFill>
                  <a:srgbClr val="3F3F3F"/>
                </a:solidFill>
                <a:latin typeface="Calibri"/>
                <a:ea typeface="Calibri"/>
                <a:cs typeface="Calibri"/>
                <a:sym typeface="Calibri"/>
              </a:rPr>
              <a:t>areas with west nile virus </a:t>
            </a:r>
            <a:endParaRPr b="1" sz="980" u="sng">
              <a:solidFill>
                <a:srgbClr val="3F3F3F"/>
              </a:solidFill>
              <a:latin typeface="Calibri"/>
              <a:ea typeface="Calibri"/>
              <a:cs typeface="Calibri"/>
              <a:sym typeface="Calibri"/>
              <a:hlinkClick r:id="rId5"/>
            </a:endParaRPr>
          </a:p>
          <a:p>
            <a:pPr indent="-267335" lvl="0" marL="342900" marR="0" rtl="0" algn="l">
              <a:lnSpc>
                <a:spcPct val="80000"/>
              </a:lnSpc>
              <a:spcBef>
                <a:spcPts val="238"/>
              </a:spcBef>
              <a:spcAft>
                <a:spcPts val="0"/>
              </a:spcAft>
              <a:buClr>
                <a:srgbClr val="3F3F3F"/>
              </a:buClr>
              <a:buSzPts val="1190"/>
              <a:buFont typeface="Arial"/>
              <a:buNone/>
            </a:pPr>
            <a:r>
              <a:t/>
            </a:r>
            <a:endParaRPr b="1" sz="1190">
              <a:solidFill>
                <a:srgbClr val="3F3F3F"/>
              </a:solidFill>
              <a:latin typeface="Calibri"/>
              <a:ea typeface="Calibri"/>
              <a:cs typeface="Calibri"/>
              <a:sym typeface="Calibri"/>
            </a:endParaRPr>
          </a:p>
        </p:txBody>
      </p:sp>
      <p:pic>
        <p:nvPicPr>
          <p:cNvPr id="171" name="Google Shape;171;p8"/>
          <p:cNvPicPr preferRelativeResize="0"/>
          <p:nvPr/>
        </p:nvPicPr>
        <p:blipFill rotWithShape="1">
          <a:blip r:embed="rId6">
            <a:alphaModFix/>
          </a:blip>
          <a:srcRect b="0" l="0" r="0" t="0"/>
          <a:stretch/>
        </p:blipFill>
        <p:spPr>
          <a:xfrm>
            <a:off x="4713065" y="2936908"/>
            <a:ext cx="4038600" cy="281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9"/>
          <p:cNvSpPr/>
          <p:nvPr/>
        </p:nvSpPr>
        <p:spPr>
          <a:xfrm>
            <a:off x="72008" y="6583362"/>
            <a:ext cx="1331640" cy="230014"/>
          </a:xfrm>
          <a:prstGeom prst="rect">
            <a:avLst/>
          </a:prstGeom>
          <a:solidFill>
            <a:srgbClr val="BBBAC0"/>
          </a:solidFill>
          <a:ln cap="flat" cmpd="sng" w="25400">
            <a:solidFill>
              <a:srgbClr val="BBBA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9"/>
          <p:cNvSpPr txBox="1"/>
          <p:nvPr/>
        </p:nvSpPr>
        <p:spPr>
          <a:xfrm>
            <a:off x="645052" y="2100129"/>
            <a:ext cx="4536600" cy="38163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3F3F3F"/>
              </a:buClr>
              <a:buSzPts val="1600"/>
              <a:buFont typeface="Arial"/>
              <a:buNone/>
            </a:pPr>
            <a:r>
              <a:rPr b="1" lang="en-SG" sz="1600">
                <a:solidFill>
                  <a:srgbClr val="3F3F3F"/>
                </a:solidFill>
                <a:latin typeface="Calibri"/>
                <a:ea typeface="Calibri"/>
                <a:cs typeface="Calibri"/>
                <a:sym typeface="Calibri"/>
              </a:rPr>
              <a:t>Predictions:</a:t>
            </a:r>
            <a:endParaRPr/>
          </a:p>
          <a:p>
            <a:pPr indent="0" lvl="0" marL="0" marR="0" rtl="0" algn="l">
              <a:spcBef>
                <a:spcPts val="280"/>
              </a:spcBef>
              <a:spcAft>
                <a:spcPts val="0"/>
              </a:spcAft>
              <a:buClr>
                <a:srgbClr val="3F3F3F"/>
              </a:buClr>
              <a:buSzPts val="1400"/>
              <a:buFont typeface="Arial"/>
              <a:buNone/>
            </a:pPr>
            <a:r>
              <a:rPr b="1" lang="en-SG" sz="1400">
                <a:solidFill>
                  <a:srgbClr val="3F3F3F"/>
                </a:solidFill>
                <a:latin typeface="Calibri"/>
                <a:ea typeface="Calibri"/>
                <a:cs typeface="Calibri"/>
                <a:sym typeface="Calibri"/>
              </a:rPr>
              <a:t>These are the areas with high probability of getting infected with West Nile Virus</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1000 W OHARE AIRPORT</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9100 W HIGGINS RD</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3600 N PITTSBURGH AVE</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7900 W FOSTER AVE,</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5200 S NORDICA</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7000 W ARMITAGE AVENUE</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6300 W 64TH ST</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7200 N OKETO AVE</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5100 N MONT CLARE AVE</a:t>
            </a:r>
            <a:endParaRPr/>
          </a:p>
          <a:p>
            <a:pPr indent="-342900" lvl="0" marL="342900" marR="0" rtl="0" algn="l">
              <a:spcBef>
                <a:spcPts val="240"/>
              </a:spcBef>
              <a:spcAft>
                <a:spcPts val="0"/>
              </a:spcAft>
              <a:buClr>
                <a:srgbClr val="3F3F3F"/>
              </a:buClr>
              <a:buSzPts val="1200"/>
              <a:buFont typeface="Arial"/>
              <a:buChar char="•"/>
            </a:pPr>
            <a:r>
              <a:rPr lang="en-SG" sz="1200">
                <a:solidFill>
                  <a:srgbClr val="3F3F3F"/>
                </a:solidFill>
                <a:latin typeface="Calibri"/>
                <a:ea typeface="Calibri"/>
                <a:cs typeface="Calibri"/>
                <a:sym typeface="Calibri"/>
              </a:rPr>
              <a:t>6100 S MELVINA AVE</a:t>
            </a:r>
            <a:endParaRPr b="1" sz="1200" u="sng">
              <a:solidFill>
                <a:srgbClr val="3F3F3F"/>
              </a:solidFill>
              <a:latin typeface="Calibri"/>
              <a:ea typeface="Calibri"/>
              <a:cs typeface="Calibri"/>
              <a:sym typeface="Calibri"/>
              <a:hlinkClick r:id="rId3"/>
            </a:endParaRPr>
          </a:p>
          <a:p>
            <a:pPr indent="-234950" lvl="0" marL="342900" marR="0" rtl="0" algn="l">
              <a:spcBef>
                <a:spcPts val="340"/>
              </a:spcBef>
              <a:spcAft>
                <a:spcPts val="0"/>
              </a:spcAft>
              <a:buClr>
                <a:srgbClr val="3F3F3F"/>
              </a:buClr>
              <a:buSzPts val="1700"/>
              <a:buFont typeface="Arial"/>
              <a:buNone/>
            </a:pPr>
            <a:r>
              <a:t/>
            </a:r>
            <a:endParaRPr b="1" sz="1700">
              <a:solidFill>
                <a:srgbClr val="3F3F3F"/>
              </a:solidFill>
              <a:latin typeface="Calibri"/>
              <a:ea typeface="Calibri"/>
              <a:cs typeface="Calibri"/>
              <a:sym typeface="Calibri"/>
            </a:endParaRPr>
          </a:p>
        </p:txBody>
      </p:sp>
      <p:sp>
        <p:nvSpPr>
          <p:cNvPr id="178" name="Google Shape;178;p9"/>
          <p:cNvSpPr txBox="1"/>
          <p:nvPr/>
        </p:nvSpPr>
        <p:spPr>
          <a:xfrm>
            <a:off x="1763688" y="-69678"/>
            <a:ext cx="58674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3F3F3F"/>
              </a:buClr>
              <a:buSzPts val="4400"/>
              <a:buFont typeface="Calibri"/>
              <a:buNone/>
            </a:pPr>
            <a:r>
              <a:rPr lang="en-SG" sz="4400">
                <a:solidFill>
                  <a:srgbClr val="3F3F3F"/>
                </a:solidFill>
                <a:latin typeface="Calibri"/>
                <a:ea typeface="Calibri"/>
                <a:cs typeface="Calibri"/>
                <a:sym typeface="Calibri"/>
              </a:rPr>
              <a:t>Prediction and Results</a:t>
            </a:r>
            <a:endParaRPr/>
          </a:p>
        </p:txBody>
      </p:sp>
      <p:pic>
        <p:nvPicPr>
          <p:cNvPr id="179" name="Google Shape;179;p9"/>
          <p:cNvPicPr preferRelativeResize="0"/>
          <p:nvPr/>
        </p:nvPicPr>
        <p:blipFill rotWithShape="1">
          <a:blip r:embed="rId4">
            <a:alphaModFix/>
          </a:blip>
          <a:srcRect b="7475" l="27951" r="27162" t="6296"/>
          <a:stretch/>
        </p:blipFill>
        <p:spPr>
          <a:xfrm>
            <a:off x="4957177" y="1073322"/>
            <a:ext cx="4153081" cy="5318858"/>
          </a:xfrm>
          <a:prstGeom prst="rect">
            <a:avLst/>
          </a:prstGeom>
          <a:noFill/>
          <a:ln>
            <a:noFill/>
          </a:ln>
        </p:spPr>
      </p:pic>
      <p:sp>
        <p:nvSpPr>
          <p:cNvPr id="180" name="Google Shape;180;p9"/>
          <p:cNvSpPr txBox="1"/>
          <p:nvPr/>
        </p:nvSpPr>
        <p:spPr>
          <a:xfrm>
            <a:off x="5436095" y="1484784"/>
            <a:ext cx="3384377" cy="36004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FF0000"/>
              </a:buClr>
              <a:buSzPts val="1295"/>
              <a:buFont typeface="Arial"/>
              <a:buNone/>
            </a:pPr>
            <a:r>
              <a:rPr b="1" lang="en-SG" sz="1295">
                <a:solidFill>
                  <a:srgbClr val="FF0000"/>
                </a:solidFill>
                <a:latin typeface="Calibri"/>
                <a:ea typeface="Calibri"/>
                <a:cs typeface="Calibri"/>
                <a:sym typeface="Calibri"/>
              </a:rPr>
              <a:t>Red: </a:t>
            </a:r>
            <a:r>
              <a:rPr b="1" lang="en-SG" sz="1295">
                <a:solidFill>
                  <a:srgbClr val="3F3F3F"/>
                </a:solidFill>
                <a:latin typeface="Calibri"/>
                <a:ea typeface="Calibri"/>
                <a:cs typeface="Calibri"/>
                <a:sym typeface="Calibri"/>
              </a:rPr>
              <a:t>areas with higher probability of infection</a:t>
            </a:r>
            <a:endParaRPr b="1" sz="1572">
              <a:solidFill>
                <a:srgbClr val="3F3F3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2019-08-07T08:18:59Z</dcterms:created>
  <dc:creator>Microsoft Office User</dc:creator>
</cp:coreProperties>
</file>